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76" r:id="rId5"/>
    <p:sldId id="259" r:id="rId6"/>
    <p:sldId id="260" r:id="rId7"/>
    <p:sldId id="266" r:id="rId8"/>
    <p:sldId id="264" r:id="rId9"/>
    <p:sldId id="277" r:id="rId10"/>
    <p:sldId id="261" r:id="rId11"/>
    <p:sldId id="267" r:id="rId12"/>
    <p:sldId id="269" r:id="rId13"/>
    <p:sldId id="278" r:id="rId14"/>
    <p:sldId id="274" r:id="rId15"/>
    <p:sldId id="288" r:id="rId16"/>
    <p:sldId id="271" r:id="rId17"/>
    <p:sldId id="279" r:id="rId18"/>
    <p:sldId id="275" r:id="rId19"/>
    <p:sldId id="272" r:id="rId20"/>
    <p:sldId id="273" r:id="rId21"/>
    <p:sldId id="281" r:id="rId22"/>
    <p:sldId id="280" r:id="rId23"/>
    <p:sldId id="282" r:id="rId24"/>
    <p:sldId id="284" r:id="rId25"/>
    <p:sldId id="283" r:id="rId26"/>
    <p:sldId id="285" r:id="rId27"/>
    <p:sldId id="286" r:id="rId28"/>
    <p:sldId id="287" r:id="rId2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39" autoAdjust="0"/>
    <p:restoredTop sz="94660"/>
  </p:normalViewPr>
  <p:slideViewPr>
    <p:cSldViewPr>
      <p:cViewPr>
        <p:scale>
          <a:sx n="80" d="100"/>
          <a:sy n="80" d="100"/>
        </p:scale>
        <p:origin x="-125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2014-04-23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2014-04-23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2014-04-23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2014-04-23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2014-04-23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2014-04-23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2014-04-23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2014-04-23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2014-04-23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2014-04-23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2014-04-23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2014-04-23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2011 - 2014</a:t>
            </a:r>
            <a:endParaRPr lang="pl-PL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1500174"/>
            <a:ext cx="6400800" cy="3584124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830843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pl-PL" sz="3100" b="1" dirty="0"/>
              <a:t>Przebudowa wiaduktów nad torami PKP w DK - 1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Subwencja ogólna budżetu państwa 2012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Całkowita wartość  – </a:t>
            </a:r>
            <a:r>
              <a:rPr lang="pl-PL" sz="1600" dirty="0" smtClean="0"/>
              <a:t> </a:t>
            </a:r>
            <a:r>
              <a:rPr lang="pl-PL" sz="1600" b="1" dirty="0"/>
              <a:t>8 850 420,00 </a:t>
            </a:r>
            <a:r>
              <a:rPr lang="pl-PL" sz="1600" b="1" dirty="0" smtClean="0"/>
              <a:t>zł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dofinansowania w 2012 r.:</a:t>
            </a:r>
          </a:p>
          <a:p>
            <a:pPr>
              <a:buNone/>
            </a:pPr>
            <a:r>
              <a:rPr lang="pl-PL" sz="1600" b="1" dirty="0"/>
              <a:t>3 400 000,00 </a:t>
            </a:r>
            <a:r>
              <a:rPr lang="pl-PL" sz="1600" b="1" dirty="0" smtClean="0"/>
              <a:t>zł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2012 – 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06.2012 r.</a:t>
            </a:r>
          </a:p>
          <a:p>
            <a:pPr>
              <a:buNone/>
            </a:pPr>
            <a:r>
              <a:rPr lang="pl-PL" sz="1600" b="1" dirty="0" smtClean="0"/>
              <a:t>Termin zakończenia: 08.2013 r.</a:t>
            </a:r>
          </a:p>
          <a:p>
            <a:pPr>
              <a:buNone/>
            </a:pPr>
            <a:endParaRPr lang="pl-PL" dirty="0"/>
          </a:p>
        </p:txBody>
      </p:sp>
      <p:pic>
        <p:nvPicPr>
          <p:cNvPr id="2050" name="Picture 2" descr="H:\Documents and Settings\emiliat\Pulpit\Dyr Emilia Trzepizur - prezentacja\WP-bór\DSC_0689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3643338" cy="2438929"/>
          </a:xfrm>
          <a:prstGeom prst="rect">
            <a:avLst/>
          </a:prstGeom>
          <a:noFill/>
        </p:spPr>
      </p:pic>
      <p:pic>
        <p:nvPicPr>
          <p:cNvPr id="2051" name="Picture 3" descr="H:\Documents and Settings\emiliat\Pulpit\Dyr Emilia Trzepizur - prezentacja\WP-bór\DSC_0698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3786190"/>
            <a:ext cx="3643337" cy="2439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pl-PL" sz="3100" b="1" dirty="0"/>
              <a:t>„Budowa Północnego Korytarza w Częstochowie. </a:t>
            </a:r>
            <a:r>
              <a:rPr lang="pl-PL" sz="3100" b="1" dirty="0" smtClean="0"/>
              <a:t/>
            </a:r>
            <a:br>
              <a:rPr lang="pl-PL" sz="3100" b="1" dirty="0" smtClean="0"/>
            </a:br>
            <a:r>
              <a:rPr lang="pl-PL" sz="3100" b="1" dirty="0" smtClean="0"/>
              <a:t>Etap </a:t>
            </a:r>
            <a:r>
              <a:rPr lang="pl-PL" sz="3100" b="1" dirty="0"/>
              <a:t>II od ulicy św. Brata Alberta do ulicy Makuszyńskiego”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3438" y="164305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Regionalny Program Operacyjny </a:t>
            </a:r>
          </a:p>
          <a:p>
            <a:pPr>
              <a:buNone/>
            </a:pPr>
            <a:r>
              <a:rPr lang="pl-PL" sz="1600" b="1" dirty="0" smtClean="0"/>
              <a:t>Województwa Śląskiego na lata 2007-2013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 smtClean="0"/>
              <a:t>18 </a:t>
            </a:r>
            <a:r>
              <a:rPr lang="pl-PL" sz="1600" b="1" dirty="0"/>
              <a:t>120 624,92 zł</a:t>
            </a:r>
            <a:endParaRPr lang="pl-PL" sz="1600" b="1" dirty="0" smtClean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dofinansowania: 15</a:t>
            </a:r>
            <a:r>
              <a:rPr lang="pl-PL" sz="1600" b="1" dirty="0"/>
              <a:t> 338 433,03 zł </a:t>
            </a:r>
            <a:endParaRPr lang="pl-PL" sz="1600" b="1" dirty="0" smtClean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2012 - 2013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07.2012 r.</a:t>
            </a:r>
          </a:p>
          <a:p>
            <a:pPr>
              <a:buNone/>
            </a:pPr>
            <a:r>
              <a:rPr lang="pl-PL" sz="1600" b="1" dirty="0" smtClean="0"/>
              <a:t>Termin zakończenia: 10.2013 r.</a:t>
            </a:r>
          </a:p>
          <a:p>
            <a:pPr>
              <a:buNone/>
            </a:pPr>
            <a:endParaRPr lang="pl-PL" dirty="0"/>
          </a:p>
        </p:txBody>
      </p:sp>
      <p:pic>
        <p:nvPicPr>
          <p:cNvPr id="2050" name="Picture 2" descr="H:\Documents and Settings\emiliat\Pulpit\prezentacja\Informacje do prezentacji\Północny Korytarz\Obraz 0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3631157" cy="2000264"/>
          </a:xfrm>
          <a:prstGeom prst="rect">
            <a:avLst/>
          </a:prstGeom>
          <a:noFill/>
        </p:spPr>
      </p:pic>
      <p:pic>
        <p:nvPicPr>
          <p:cNvPr id="2051" name="Picture 3" descr="H:\Documents and Settings\emiliat\Pulpit\prezentacja\Informacje do prezentacji\Północny Korytarz\Obraz 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929066"/>
            <a:ext cx="3643338" cy="192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dirty="0" smtClean="0"/>
              <a:t>				</a:t>
            </a:r>
            <a:r>
              <a:rPr lang="pl-PL" sz="9600" dirty="0" smtClean="0"/>
              <a:t>2013</a:t>
            </a:r>
            <a:endParaRPr lang="pl-PL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 smtClean="0"/>
              <a:t/>
            </a:r>
            <a:br>
              <a:rPr lang="pl-PL" sz="3100" b="1" dirty="0" smtClean="0"/>
            </a:br>
            <a:r>
              <a:rPr lang="pl-PL" sz="3100" b="1" dirty="0" smtClean="0"/>
              <a:t>Wzmocnienie </a:t>
            </a:r>
            <a:r>
              <a:rPr lang="pl-PL" sz="3100" b="1" dirty="0"/>
              <a:t>znaczenia Centrum Pielgrzymkowego poprzez modernizację Alei Najświętszej Maryi Panny w Częstochowie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Regionalny Program Operacyjny </a:t>
            </a:r>
          </a:p>
          <a:p>
            <a:pPr>
              <a:buNone/>
            </a:pPr>
            <a:r>
              <a:rPr lang="pl-PL" sz="1600" b="1" dirty="0" smtClean="0"/>
              <a:t>Województwa Śląskiego na lata 2007-2013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/>
              <a:t>57 026 277,39 </a:t>
            </a:r>
            <a:r>
              <a:rPr lang="pl-PL" sz="1600" b="1" dirty="0" smtClean="0"/>
              <a:t>zł</a:t>
            </a:r>
            <a:endParaRPr lang="pl-PL" sz="1600" dirty="0" smtClean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dofinansowania: </a:t>
            </a:r>
            <a:r>
              <a:rPr lang="pl-PL" sz="1600" b="1" dirty="0"/>
              <a:t>30 653 232,70 </a:t>
            </a:r>
            <a:r>
              <a:rPr lang="pl-PL" sz="1600" b="1" dirty="0" smtClean="0"/>
              <a:t>zł 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2010 - 2013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12.2010 r.</a:t>
            </a:r>
          </a:p>
          <a:p>
            <a:pPr>
              <a:buNone/>
            </a:pPr>
            <a:r>
              <a:rPr lang="pl-PL" sz="1600" b="1" dirty="0" smtClean="0"/>
              <a:t>Termin zakończenia: 11.2013 r.</a:t>
            </a:r>
          </a:p>
        </p:txBody>
      </p:sp>
      <p:pic>
        <p:nvPicPr>
          <p:cNvPr id="6146" name="Picture 2" descr="H:\Documents and Settings\emiliat\Pulpit\prezentacja\Informacje do prezentacji\Aleje\Zdjęcia Aleje\Aleje 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3903980" cy="2071702"/>
          </a:xfrm>
          <a:prstGeom prst="rect">
            <a:avLst/>
          </a:prstGeom>
          <a:noFill/>
        </p:spPr>
      </p:pic>
      <p:pic>
        <p:nvPicPr>
          <p:cNvPr id="6147" name="Picture 3" descr="H:\Documents and Settings\emiliat\Pulpit\prezentacja\Informacje do prezentacji\Aleje\Zdjęcia Aleje\Aleje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071942"/>
            <a:ext cx="3929090" cy="227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pl-PL" sz="3100" b="1" dirty="0"/>
              <a:t>„Budowa Północnego Korytarza w Częstochowie. </a:t>
            </a:r>
            <a:r>
              <a:rPr lang="pl-PL" sz="3100" b="1" dirty="0" smtClean="0"/>
              <a:t/>
            </a:r>
            <a:br>
              <a:rPr lang="pl-PL" sz="3100" b="1" dirty="0" smtClean="0"/>
            </a:br>
            <a:r>
              <a:rPr lang="pl-PL" sz="3100" b="1" dirty="0" smtClean="0"/>
              <a:t>Etap </a:t>
            </a:r>
            <a:r>
              <a:rPr lang="pl-PL" sz="3100" b="1" dirty="0"/>
              <a:t>II od ulicy św. Brata Alberta do ulicy Makuszyńskiego”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3438" y="164305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Regionalny Program Operacyjny </a:t>
            </a:r>
          </a:p>
          <a:p>
            <a:pPr>
              <a:buNone/>
            </a:pPr>
            <a:r>
              <a:rPr lang="pl-PL" sz="1600" b="1" dirty="0" smtClean="0"/>
              <a:t>Województwa Śląskiego na lata 2007-2013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 smtClean="0"/>
              <a:t>18 </a:t>
            </a:r>
            <a:r>
              <a:rPr lang="pl-PL" sz="1600" b="1" dirty="0"/>
              <a:t>120 624,92 zł</a:t>
            </a:r>
            <a:endParaRPr lang="pl-PL" sz="1600" b="1" dirty="0" smtClean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dofinansowania: 15</a:t>
            </a:r>
            <a:r>
              <a:rPr lang="pl-PL" sz="1600" b="1" dirty="0"/>
              <a:t> 338 433,03 zł </a:t>
            </a:r>
            <a:endParaRPr lang="pl-PL" sz="1600" b="1" dirty="0" smtClean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2012 - 2013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07.2012 r.</a:t>
            </a:r>
          </a:p>
          <a:p>
            <a:pPr>
              <a:buNone/>
            </a:pPr>
            <a:r>
              <a:rPr lang="pl-PL" sz="1600" b="1" dirty="0" smtClean="0"/>
              <a:t>Termin zakończenia: 10.2013 r.</a:t>
            </a:r>
          </a:p>
          <a:p>
            <a:pPr>
              <a:buNone/>
            </a:pPr>
            <a:endParaRPr lang="pl-PL" dirty="0"/>
          </a:p>
        </p:txBody>
      </p:sp>
      <p:pic>
        <p:nvPicPr>
          <p:cNvPr id="2050" name="Picture 2" descr="H:\Documents and Settings\emiliat\Pulpit\prezentacja\Informacje do prezentacji\Północny Korytarz\Obraz 0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3631157" cy="2000264"/>
          </a:xfrm>
          <a:prstGeom prst="rect">
            <a:avLst/>
          </a:prstGeom>
          <a:noFill/>
        </p:spPr>
      </p:pic>
      <p:pic>
        <p:nvPicPr>
          <p:cNvPr id="2051" name="Picture 3" descr="H:\Documents and Settings\emiliat\Pulpit\prezentacja\Informacje do prezentacji\Północny Korytarz\Obraz 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929066"/>
            <a:ext cx="3643338" cy="192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pl-PL" sz="3100" b="1" dirty="0"/>
              <a:t>Przebudowa wiaduktów nad torami PKP w DK - 1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Subwencja ogólna budżetu państwa 2012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Całkowita wartość  – </a:t>
            </a:r>
            <a:r>
              <a:rPr lang="pl-PL" sz="1600" dirty="0" smtClean="0"/>
              <a:t> </a:t>
            </a:r>
            <a:r>
              <a:rPr lang="pl-PL" sz="1600" b="1" dirty="0"/>
              <a:t>8 850 420,00 </a:t>
            </a:r>
            <a:r>
              <a:rPr lang="pl-PL" sz="1600" b="1" dirty="0" smtClean="0"/>
              <a:t>zł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dofinansowania w 2012 r.:</a:t>
            </a:r>
          </a:p>
          <a:p>
            <a:pPr>
              <a:buNone/>
            </a:pPr>
            <a:r>
              <a:rPr lang="pl-PL" sz="1600" b="1" dirty="0"/>
              <a:t>3 400 000,00 </a:t>
            </a:r>
            <a:r>
              <a:rPr lang="pl-PL" sz="1600" b="1" dirty="0" smtClean="0"/>
              <a:t>zł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2012 – 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06.2012 r.</a:t>
            </a:r>
          </a:p>
          <a:p>
            <a:pPr>
              <a:buNone/>
            </a:pPr>
            <a:r>
              <a:rPr lang="pl-PL" sz="1600" b="1" dirty="0" smtClean="0"/>
              <a:t>Termin zakończenia: 08.2013 r.</a:t>
            </a:r>
          </a:p>
          <a:p>
            <a:pPr>
              <a:buNone/>
            </a:pPr>
            <a:endParaRPr lang="pl-PL" dirty="0"/>
          </a:p>
        </p:txBody>
      </p:sp>
      <p:pic>
        <p:nvPicPr>
          <p:cNvPr id="2050" name="Picture 2" descr="H:\Documents and Settings\emiliat\Pulpit\Dyr Emilia Trzepizur - prezentacja\WP-bór\DSC_0689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3643338" cy="2438929"/>
          </a:xfrm>
          <a:prstGeom prst="rect">
            <a:avLst/>
          </a:prstGeom>
          <a:noFill/>
        </p:spPr>
      </p:pic>
      <p:pic>
        <p:nvPicPr>
          <p:cNvPr id="2051" name="Picture 3" descr="H:\Documents and Settings\emiliat\Pulpit\Dyr Emilia Trzepizur - prezentacja\WP-bór\DSC_0698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3786190"/>
            <a:ext cx="3643337" cy="2439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b="1" dirty="0"/>
              <a:t>Przygotowanie Terenów Inwestycyjnych w Częstochowie – ul. </a:t>
            </a:r>
            <a:r>
              <a:rPr lang="pl-PL" sz="2800" b="1" dirty="0" err="1"/>
              <a:t>Kusięcka</a:t>
            </a:r>
            <a:endParaRPr lang="pl-PL" sz="2800" b="1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Regionalny Program Operacyjny </a:t>
            </a:r>
          </a:p>
          <a:p>
            <a:pPr>
              <a:buNone/>
            </a:pPr>
            <a:r>
              <a:rPr lang="pl-PL" sz="1600" b="1" dirty="0" smtClean="0"/>
              <a:t>Województwa Śląskiego na lata 2007-2013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/>
              <a:t>1 580 979,63 zł</a:t>
            </a:r>
            <a:endParaRPr lang="pl-PL" sz="1600" dirty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dofinansowania: </a:t>
            </a:r>
            <a:r>
              <a:rPr lang="pl-PL" sz="1600" b="1" dirty="0"/>
              <a:t>1 337 032,69 </a:t>
            </a:r>
            <a:r>
              <a:rPr lang="pl-PL" sz="1600" b="1" dirty="0" smtClean="0"/>
              <a:t>zł 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06.2013 r.</a:t>
            </a:r>
          </a:p>
          <a:p>
            <a:pPr>
              <a:buNone/>
            </a:pPr>
            <a:r>
              <a:rPr lang="pl-PL" sz="1600" b="1" dirty="0" smtClean="0"/>
              <a:t>Termin zakończenia: 11.2013 r.</a:t>
            </a:r>
          </a:p>
          <a:p>
            <a:endParaRPr lang="pl-PL" dirty="0"/>
          </a:p>
        </p:txBody>
      </p:sp>
      <p:pic>
        <p:nvPicPr>
          <p:cNvPr id="3074" name="Picture 2" descr="H:\Documents and Settings\emiliat\Pulpit\prezentacja\Informacje do prezentacji\Kusięcka\Kusięcka fotki\IMG_19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3714777" cy="2428892"/>
          </a:xfrm>
          <a:prstGeom prst="rect">
            <a:avLst/>
          </a:prstGeom>
          <a:noFill/>
        </p:spPr>
      </p:pic>
      <p:pic>
        <p:nvPicPr>
          <p:cNvPr id="3075" name="Picture 3" descr="H:\Documents and Settings\emiliat\Pulpit\prezentacja\Informacje do prezentacji\Kusięcka\Kusięcka fotki\IMG_19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071942"/>
            <a:ext cx="371477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b="1" dirty="0" smtClean="0"/>
              <a:t/>
            </a:r>
            <a:br>
              <a:rPr lang="pl-PL" sz="2800" b="1" dirty="0" smtClean="0"/>
            </a:br>
            <a:r>
              <a:rPr lang="pl-PL" sz="2800" b="1" dirty="0" smtClean="0"/>
              <a:t>Przebudowa </a:t>
            </a:r>
            <a:r>
              <a:rPr lang="pl-PL" sz="2800" b="1" dirty="0"/>
              <a:t>Alei Pokoju na odcinku od DK-1 do ulicy Rejtana wraz </a:t>
            </a:r>
            <a:r>
              <a:rPr lang="pl-PL" sz="2800" b="1" dirty="0" smtClean="0"/>
              <a:t>z </a:t>
            </a:r>
            <a:r>
              <a:rPr lang="pl-PL" sz="2800" b="1" dirty="0"/>
              <a:t>przebudową skrzyżowania z  ulicą Rejtana w Częstochowie</a:t>
            </a:r>
            <a:r>
              <a:rPr lang="pl-PL" sz="2800" dirty="0"/>
              <a:t/>
            </a:r>
            <a:br>
              <a:rPr lang="pl-PL" sz="2800" dirty="0"/>
            </a:br>
            <a:endParaRPr lang="pl-PL" sz="2800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/>
              <a:t>Narodowego  </a:t>
            </a:r>
            <a:r>
              <a:rPr lang="pl-PL" sz="1600" b="1" dirty="0" smtClean="0"/>
              <a:t>Program Przebudowy </a:t>
            </a:r>
            <a:r>
              <a:rPr lang="pl-PL" sz="1600" b="1" dirty="0"/>
              <a:t>Dróg </a:t>
            </a: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Lokalnych </a:t>
            </a:r>
            <a:r>
              <a:rPr lang="pl-PL" sz="1600" b="1" dirty="0"/>
              <a:t>- Etap II </a:t>
            </a:r>
            <a:r>
              <a:rPr lang="pl-PL" sz="1600" b="1" dirty="0" smtClean="0"/>
              <a:t>Bezpieczeństwo</a:t>
            </a:r>
          </a:p>
          <a:p>
            <a:pPr>
              <a:buNone/>
            </a:pPr>
            <a:r>
              <a:rPr lang="pl-PL" sz="1600" b="1" dirty="0" smtClean="0"/>
              <a:t> </a:t>
            </a:r>
            <a:r>
              <a:rPr lang="pl-PL" sz="1600" b="1" dirty="0"/>
              <a:t>- Dostępność – </a:t>
            </a:r>
            <a:r>
              <a:rPr lang="pl-PL" sz="1600" b="1" dirty="0" smtClean="0"/>
              <a:t>Rozwój</a:t>
            </a:r>
          </a:p>
          <a:p>
            <a:pPr>
              <a:buNone/>
            </a:pPr>
            <a:endParaRPr lang="pl-PL" sz="1600" b="1" dirty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/>
              <a:t>3 264 309,57 </a:t>
            </a:r>
            <a:r>
              <a:rPr lang="pl-PL" sz="1600" b="1" dirty="0" smtClean="0"/>
              <a:t>zł</a:t>
            </a:r>
            <a:endParaRPr lang="pl-PL" sz="1600" dirty="0" smtClean="0"/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Kwota dofinansowania: </a:t>
            </a:r>
            <a:r>
              <a:rPr lang="pl-PL" sz="1600" b="1" dirty="0"/>
              <a:t>1 632 154,00 </a:t>
            </a:r>
            <a:r>
              <a:rPr lang="pl-PL" sz="1600" b="1" dirty="0" smtClean="0"/>
              <a:t>zł </a:t>
            </a:r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04.2013 r.</a:t>
            </a:r>
          </a:p>
          <a:p>
            <a:pPr>
              <a:buNone/>
            </a:pPr>
            <a:r>
              <a:rPr lang="pl-PL" sz="1600" b="1" dirty="0" smtClean="0"/>
              <a:t>Termin zakończenia: 10.2013 r.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endParaRPr lang="pl-PL" sz="1600" b="1" dirty="0"/>
          </a:p>
          <a:p>
            <a:pPr>
              <a:buNone/>
            </a:pPr>
            <a:endParaRPr lang="pl-PL" sz="1600" b="1" dirty="0"/>
          </a:p>
        </p:txBody>
      </p:sp>
      <p:pic>
        <p:nvPicPr>
          <p:cNvPr id="7170" name="Picture 2" descr="H:\Documents and Settings\emiliat\Pulpit\prezentacja\Informacje do prezentacji\Aleja Pokoju\Aleja Pokoju\DSCN49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 smtClean="0"/>
              <a:t/>
            </a:r>
            <a:br>
              <a:rPr lang="pl-PL" sz="3100" b="1" dirty="0" smtClean="0"/>
            </a:br>
            <a:r>
              <a:rPr lang="pl-PL" sz="3100" b="1" dirty="0" smtClean="0"/>
              <a:t>Przebudowa </a:t>
            </a:r>
            <a:r>
              <a:rPr lang="pl-PL" sz="3100" b="1" dirty="0"/>
              <a:t>DK – 1 w Częstochowie, budowa wiaduktu na skrzyżowaniu z DK – 46; połączenie </a:t>
            </a:r>
            <a:r>
              <a:rPr lang="pl-PL" sz="3100" b="1" dirty="0" smtClean="0"/>
              <a:t>                  z </a:t>
            </a:r>
            <a:r>
              <a:rPr lang="pl-PL" sz="3100" b="1" dirty="0"/>
              <a:t>ul. Srebrną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Program Operacyjny Infrastruktura</a:t>
            </a:r>
          </a:p>
          <a:p>
            <a:pPr>
              <a:buNone/>
            </a:pPr>
            <a:r>
              <a:rPr lang="pl-PL" sz="1600" b="1" dirty="0" smtClean="0"/>
              <a:t>i Środowisko</a:t>
            </a:r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/>
              <a:t>82 370 075,24 </a:t>
            </a:r>
            <a:r>
              <a:rPr lang="pl-PL" sz="1600" b="1" dirty="0" smtClean="0"/>
              <a:t>zł</a:t>
            </a:r>
            <a:endParaRPr lang="pl-PL" sz="1600" dirty="0" smtClean="0"/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Kwota dofinansowania: </a:t>
            </a:r>
            <a:r>
              <a:rPr lang="pl-PL" sz="1600" b="1" dirty="0"/>
              <a:t>63 793 686,80 </a:t>
            </a:r>
            <a:r>
              <a:rPr lang="pl-PL" sz="1600" b="1" dirty="0" smtClean="0"/>
              <a:t>zł </a:t>
            </a:r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2013 - 2014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07.2013 r.</a:t>
            </a:r>
          </a:p>
          <a:p>
            <a:pPr>
              <a:buNone/>
            </a:pPr>
            <a:r>
              <a:rPr lang="pl-PL" sz="1600" b="1" dirty="0" smtClean="0"/>
              <a:t>Termin zakończenia: 10.2014 r.</a:t>
            </a:r>
          </a:p>
          <a:p>
            <a:endParaRPr lang="pl-PL" dirty="0"/>
          </a:p>
        </p:txBody>
      </p:sp>
      <p:pic>
        <p:nvPicPr>
          <p:cNvPr id="5122" name="Picture 2" descr="H:\Documents and Settings\emiliat\Pulpit\prezentacja\Informacje do prezentacji\Srebrna\DK1_cam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3"/>
            <a:ext cx="3786214" cy="2366384"/>
          </a:xfrm>
          <a:prstGeom prst="rect">
            <a:avLst/>
          </a:prstGeom>
          <a:noFill/>
        </p:spPr>
      </p:pic>
      <p:pic>
        <p:nvPicPr>
          <p:cNvPr id="5123" name="Picture 3" descr="H:\Documents and Settings\emiliat\Pulpit\prezentacja\Informacje do prezentacji\Srebrna\IMG_5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071942"/>
            <a:ext cx="3750495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 smtClean="0"/>
              <a:t/>
            </a:r>
            <a:br>
              <a:rPr lang="pl-PL" sz="3100" b="1" dirty="0" smtClean="0"/>
            </a:br>
            <a:r>
              <a:rPr lang="pl-PL" sz="3100" b="1" dirty="0"/>
              <a:t/>
            </a:r>
            <a:br>
              <a:rPr lang="pl-PL" sz="3100" b="1" dirty="0"/>
            </a:br>
            <a:r>
              <a:rPr lang="pl-PL" sz="3100" b="1" dirty="0" smtClean="0"/>
              <a:t>Przebudowa </a:t>
            </a:r>
            <a:r>
              <a:rPr lang="pl-PL" sz="3100" b="1" dirty="0"/>
              <a:t>ciągów pieszych wraz z budową ścieżek rowerowych </a:t>
            </a:r>
            <a:r>
              <a:rPr lang="pl-PL" sz="3100" b="1" dirty="0" smtClean="0"/>
              <a:t>w </a:t>
            </a:r>
            <a:r>
              <a:rPr lang="pl-PL" sz="3100" b="1" dirty="0"/>
              <a:t>istniejących pasach drogowych ulicy Jagiellońskiej i Alei Bohaterów Monte Cassino w Częstochowie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2285992"/>
            <a:ext cx="4038600" cy="384017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pl-PL" sz="2600" b="1" dirty="0" smtClean="0"/>
              <a:t>Regionalny Program Operacyjny </a:t>
            </a:r>
          </a:p>
          <a:p>
            <a:pPr>
              <a:buNone/>
            </a:pPr>
            <a:r>
              <a:rPr lang="pl-PL" sz="2600" b="1" dirty="0" smtClean="0"/>
              <a:t>Województwa Śląskiego na lata 2007-2013</a:t>
            </a:r>
          </a:p>
          <a:p>
            <a:pPr>
              <a:buNone/>
            </a:pPr>
            <a:endParaRPr lang="pl-PL" b="1" dirty="0" smtClean="0"/>
          </a:p>
          <a:p>
            <a:pPr>
              <a:buNone/>
            </a:pPr>
            <a:r>
              <a:rPr lang="pl-PL" sz="2600" b="1" dirty="0" smtClean="0"/>
              <a:t>Całkowita wartość projektu:</a:t>
            </a:r>
          </a:p>
          <a:p>
            <a:pPr>
              <a:buNone/>
            </a:pPr>
            <a:r>
              <a:rPr lang="pl-PL" sz="2600" b="1" dirty="0" smtClean="0"/>
              <a:t>1</a:t>
            </a:r>
            <a:r>
              <a:rPr lang="pl-PL" sz="2600" b="1" dirty="0"/>
              <a:t> 727 480,74 </a:t>
            </a:r>
            <a:r>
              <a:rPr lang="pl-PL" sz="2600" b="1" dirty="0" smtClean="0"/>
              <a:t>zł</a:t>
            </a:r>
            <a:endParaRPr lang="pl-PL" sz="2600" dirty="0" smtClean="0"/>
          </a:p>
          <a:p>
            <a:pPr>
              <a:buNone/>
            </a:pPr>
            <a:endParaRPr lang="pl-PL" sz="2600" b="1" dirty="0" smtClean="0"/>
          </a:p>
          <a:p>
            <a:pPr>
              <a:buNone/>
            </a:pPr>
            <a:r>
              <a:rPr lang="pl-PL" sz="2600" b="1" dirty="0" smtClean="0"/>
              <a:t>Kwota dofinansowania: </a:t>
            </a:r>
            <a:r>
              <a:rPr lang="pl-PL" sz="2600" b="1" dirty="0"/>
              <a:t>1 410 102,76 </a:t>
            </a:r>
            <a:r>
              <a:rPr lang="pl-PL" sz="2600" b="1" dirty="0" smtClean="0"/>
              <a:t>zł </a:t>
            </a:r>
          </a:p>
          <a:p>
            <a:pPr>
              <a:buNone/>
            </a:pPr>
            <a:endParaRPr lang="pl-PL" sz="2600" b="1" dirty="0" smtClean="0"/>
          </a:p>
          <a:p>
            <a:pPr>
              <a:buNone/>
            </a:pPr>
            <a:r>
              <a:rPr lang="pl-PL" sz="2600" b="1" dirty="0" smtClean="0"/>
              <a:t>Okres realizacji inwestycji </a:t>
            </a:r>
          </a:p>
          <a:p>
            <a:pPr>
              <a:buNone/>
            </a:pPr>
            <a:r>
              <a:rPr lang="pl-PL" sz="2600" b="1" dirty="0" smtClean="0"/>
              <a:t>(roboty budowlane): 2013 - 2014</a:t>
            </a:r>
          </a:p>
          <a:p>
            <a:pPr>
              <a:buNone/>
            </a:pPr>
            <a:endParaRPr lang="pl-PL" sz="2600" b="1" dirty="0" smtClean="0"/>
          </a:p>
          <a:p>
            <a:pPr>
              <a:buNone/>
            </a:pPr>
            <a:r>
              <a:rPr lang="pl-PL" sz="2600" b="1" dirty="0" smtClean="0"/>
              <a:t>Termin rozpoczęcia: 10.2013 r.</a:t>
            </a:r>
          </a:p>
          <a:p>
            <a:pPr>
              <a:buNone/>
            </a:pPr>
            <a:r>
              <a:rPr lang="pl-PL" sz="2600" b="1" dirty="0" smtClean="0"/>
              <a:t>Termin zakończenia: 05.2014 r.</a:t>
            </a:r>
          </a:p>
          <a:p>
            <a:endParaRPr lang="pl-PL" sz="2600" dirty="0"/>
          </a:p>
        </p:txBody>
      </p:sp>
      <p:pic>
        <p:nvPicPr>
          <p:cNvPr id="4099" name="Picture 3" descr="H:\Documents and Settings\emiliat\Pulpit\prezentacja\Informacje do prezentacji\ścieżki\Zdjęcia ścieżki\IMG_45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71235"/>
            <a:ext cx="4038600" cy="2269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dirty="0" smtClean="0"/>
              <a:t>				</a:t>
            </a:r>
            <a:r>
              <a:rPr lang="pl-PL" sz="9600" dirty="0" smtClean="0"/>
              <a:t>2011</a:t>
            </a:r>
            <a:endParaRPr lang="pl-PL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 smtClean="0"/>
              <a:t/>
            </a:r>
            <a:br>
              <a:rPr lang="pl-PL" sz="3100" b="1" dirty="0" smtClean="0"/>
            </a:br>
            <a:r>
              <a:rPr lang="pl-PL" sz="3100" b="1" dirty="0" smtClean="0"/>
              <a:t>Wzmocnienie </a:t>
            </a:r>
            <a:r>
              <a:rPr lang="pl-PL" sz="3100" b="1" dirty="0"/>
              <a:t>znaczenia Centrum Pielgrzymkowego poprzez modernizację Alei Najświętszej Maryi Panny w Częstochowie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Regionalny Program Operacyjny </a:t>
            </a:r>
          </a:p>
          <a:p>
            <a:pPr>
              <a:buNone/>
            </a:pPr>
            <a:r>
              <a:rPr lang="pl-PL" sz="1600" b="1" dirty="0" smtClean="0"/>
              <a:t>Województwa Śląskiego na lata 2007-2013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/>
              <a:t>57 026 277,39 </a:t>
            </a:r>
            <a:r>
              <a:rPr lang="pl-PL" sz="1600" b="1" dirty="0" smtClean="0"/>
              <a:t>zł</a:t>
            </a:r>
            <a:endParaRPr lang="pl-PL" sz="1600" dirty="0" smtClean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dofinansowania: </a:t>
            </a:r>
            <a:r>
              <a:rPr lang="pl-PL" sz="1600" b="1" dirty="0"/>
              <a:t>30 653 232,70 </a:t>
            </a:r>
            <a:r>
              <a:rPr lang="pl-PL" sz="1600" b="1" dirty="0" smtClean="0"/>
              <a:t>zł 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2010 - 2013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12.2010 r.</a:t>
            </a:r>
          </a:p>
          <a:p>
            <a:pPr>
              <a:buNone/>
            </a:pPr>
            <a:r>
              <a:rPr lang="pl-PL" sz="1600" b="1" dirty="0" smtClean="0"/>
              <a:t>Termin zakończenia: 11.2013 r.</a:t>
            </a:r>
          </a:p>
        </p:txBody>
      </p:sp>
      <p:pic>
        <p:nvPicPr>
          <p:cNvPr id="6146" name="Picture 2" descr="H:\Documents and Settings\emiliat\Pulpit\prezentacja\Informacje do prezentacji\Aleje\Zdjęcia Aleje\Aleje 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3903980" cy="2071702"/>
          </a:xfrm>
          <a:prstGeom prst="rect">
            <a:avLst/>
          </a:prstGeom>
          <a:noFill/>
        </p:spPr>
      </p:pic>
      <p:pic>
        <p:nvPicPr>
          <p:cNvPr id="6147" name="Picture 3" descr="H:\Documents and Settings\emiliat\Pulpit\prezentacja\Informacje do prezentacji\Aleje\Zdjęcia Aleje\Aleje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071942"/>
            <a:ext cx="3929090" cy="227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 smtClean="0"/>
              <a:t/>
            </a:r>
            <a:br>
              <a:rPr lang="pl-PL" sz="3100" b="1" dirty="0" smtClean="0"/>
            </a:br>
            <a:r>
              <a:rPr lang="pl-PL" sz="2800" b="1" dirty="0" smtClean="0"/>
              <a:t>Przebudowa DK-91 w Częstochowie – ul. Warszawska </a:t>
            </a:r>
            <a:br>
              <a:rPr lang="pl-PL" sz="2800" b="1" dirty="0" smtClean="0"/>
            </a:br>
            <a:r>
              <a:rPr lang="pl-PL" sz="2800" b="1" dirty="0" smtClean="0"/>
              <a:t>i ul. Rędzińska wraz z budową węzła DK-91 z DK-1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Program Operacyjny Infrastruktura</a:t>
            </a:r>
          </a:p>
          <a:p>
            <a:pPr>
              <a:buNone/>
            </a:pPr>
            <a:r>
              <a:rPr lang="pl-PL" sz="1600" b="1" dirty="0" smtClean="0"/>
              <a:t>i Środowisko</a:t>
            </a:r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/>
              <a:t>74 136 198,27 </a:t>
            </a:r>
            <a:r>
              <a:rPr lang="pl-PL" sz="1600" b="1" dirty="0" smtClean="0"/>
              <a:t>zł</a:t>
            </a:r>
            <a:endParaRPr lang="pl-PL" sz="1600" dirty="0" smtClean="0"/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Kwota dofinansowania: </a:t>
            </a:r>
            <a:r>
              <a:rPr lang="pl-PL" sz="1600" b="1" dirty="0"/>
              <a:t>49 165 816,61 </a:t>
            </a:r>
            <a:r>
              <a:rPr lang="pl-PL" sz="1600" b="1" dirty="0" smtClean="0"/>
              <a:t>zł </a:t>
            </a:r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2013 - 2015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09.2013 r.</a:t>
            </a:r>
          </a:p>
          <a:p>
            <a:pPr>
              <a:buNone/>
            </a:pPr>
            <a:r>
              <a:rPr lang="pl-PL" sz="1600" b="1" dirty="0" smtClean="0"/>
              <a:t>Termin zakończenia: 08.2015 r.</a:t>
            </a:r>
          </a:p>
          <a:p>
            <a:endParaRPr lang="pl-PL" dirty="0"/>
          </a:p>
        </p:txBody>
      </p:sp>
      <p:pic>
        <p:nvPicPr>
          <p:cNvPr id="8194" name="Picture 2" descr="H:\Documents and Settings\emiliat\Pulpit\prezentacja\Informacje do prezentacji\Warszawska\rondo_cam_03_1200px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571922"/>
            <a:ext cx="3786188" cy="2366368"/>
          </a:xfrm>
          <a:prstGeom prst="rect">
            <a:avLst/>
          </a:prstGeom>
          <a:noFill/>
        </p:spPr>
      </p:pic>
      <p:pic>
        <p:nvPicPr>
          <p:cNvPr id="8195" name="Picture 3" descr="H:\Documents and Settings\emiliat\Pulpit\prezentacja\Informacje do prezentacji\Warszawska\wiadukt_cam_01_1200p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14818"/>
            <a:ext cx="3771888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dirty="0" smtClean="0"/>
              <a:t>				</a:t>
            </a:r>
            <a:r>
              <a:rPr lang="pl-PL" sz="9600" dirty="0" smtClean="0"/>
              <a:t>2014</a:t>
            </a:r>
            <a:endParaRPr lang="pl-PL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 smtClean="0"/>
              <a:t/>
            </a:r>
            <a:br>
              <a:rPr lang="pl-PL" sz="3100" b="1" dirty="0" smtClean="0"/>
            </a:br>
            <a:r>
              <a:rPr lang="pl-PL" sz="3100" b="1" dirty="0" smtClean="0"/>
              <a:t>Przebudowa </a:t>
            </a:r>
            <a:r>
              <a:rPr lang="pl-PL" sz="3100" b="1" dirty="0"/>
              <a:t>DK – 1 w Częstochowie, budowa wiaduktu na skrzyżowaniu z DK – 46; połączenie </a:t>
            </a:r>
            <a:r>
              <a:rPr lang="pl-PL" sz="3100" b="1" dirty="0" smtClean="0"/>
              <a:t>                  z </a:t>
            </a:r>
            <a:r>
              <a:rPr lang="pl-PL" sz="3100" b="1" dirty="0"/>
              <a:t>ul. Srebrną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Program Operacyjny Infrastruktura</a:t>
            </a:r>
          </a:p>
          <a:p>
            <a:pPr>
              <a:buNone/>
            </a:pPr>
            <a:r>
              <a:rPr lang="pl-PL" sz="1600" b="1" dirty="0" smtClean="0"/>
              <a:t>i Środowisko</a:t>
            </a:r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/>
              <a:t>82 370 075,24 </a:t>
            </a:r>
            <a:r>
              <a:rPr lang="pl-PL" sz="1600" b="1" dirty="0" smtClean="0"/>
              <a:t>zł</a:t>
            </a:r>
            <a:endParaRPr lang="pl-PL" sz="1600" dirty="0" smtClean="0"/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Kwota dofinansowania: </a:t>
            </a:r>
            <a:r>
              <a:rPr lang="pl-PL" sz="1600" b="1" dirty="0"/>
              <a:t>63 793 686,80 </a:t>
            </a:r>
            <a:r>
              <a:rPr lang="pl-PL" sz="1600" b="1" dirty="0" smtClean="0"/>
              <a:t>zł </a:t>
            </a:r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2013 - 2014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07.2013 r.</a:t>
            </a:r>
          </a:p>
          <a:p>
            <a:pPr>
              <a:buNone/>
            </a:pPr>
            <a:r>
              <a:rPr lang="pl-PL" sz="1600" b="1" dirty="0" smtClean="0"/>
              <a:t>Termin zakończenia: 10.2014 r.</a:t>
            </a:r>
          </a:p>
          <a:p>
            <a:endParaRPr lang="pl-PL" dirty="0"/>
          </a:p>
        </p:txBody>
      </p:sp>
      <p:pic>
        <p:nvPicPr>
          <p:cNvPr id="5122" name="Picture 2" descr="H:\Documents and Settings\emiliat\Pulpit\prezentacja\Informacje do prezentacji\Srebrna\DK1_cam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3"/>
            <a:ext cx="3786214" cy="2366384"/>
          </a:xfrm>
          <a:prstGeom prst="rect">
            <a:avLst/>
          </a:prstGeom>
          <a:noFill/>
        </p:spPr>
      </p:pic>
      <p:pic>
        <p:nvPicPr>
          <p:cNvPr id="5123" name="Picture 3" descr="H:\Documents and Settings\emiliat\Pulpit\prezentacja\Informacje do prezentacji\Srebrna\IMG_5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071942"/>
            <a:ext cx="3750495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 smtClean="0"/>
              <a:t/>
            </a:r>
            <a:br>
              <a:rPr lang="pl-PL" sz="3100" b="1" dirty="0" smtClean="0"/>
            </a:br>
            <a:r>
              <a:rPr lang="pl-PL" sz="3100" b="1" dirty="0"/>
              <a:t/>
            </a:r>
            <a:br>
              <a:rPr lang="pl-PL" sz="3100" b="1" dirty="0"/>
            </a:br>
            <a:r>
              <a:rPr lang="pl-PL" sz="3100" b="1" dirty="0" smtClean="0"/>
              <a:t>Przebudowa </a:t>
            </a:r>
            <a:r>
              <a:rPr lang="pl-PL" sz="3100" b="1" dirty="0"/>
              <a:t>ciągów pieszych wraz z budową ścieżek rowerowych </a:t>
            </a:r>
            <a:r>
              <a:rPr lang="pl-PL" sz="3100" b="1" dirty="0" smtClean="0"/>
              <a:t>w </a:t>
            </a:r>
            <a:r>
              <a:rPr lang="pl-PL" sz="3100" b="1" dirty="0"/>
              <a:t>istniejących pasach drogowych ulicy Jagiellońskiej i Alei Bohaterów Monte Cassino w Częstochowie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2285992"/>
            <a:ext cx="4038600" cy="384017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pl-PL" sz="2600" b="1" dirty="0" smtClean="0"/>
              <a:t>Regionalny Program Operacyjny </a:t>
            </a:r>
          </a:p>
          <a:p>
            <a:pPr>
              <a:buNone/>
            </a:pPr>
            <a:r>
              <a:rPr lang="pl-PL" sz="2600" b="1" dirty="0" smtClean="0"/>
              <a:t>Województwa Śląskiego na lata 2007-2013</a:t>
            </a:r>
          </a:p>
          <a:p>
            <a:pPr>
              <a:buNone/>
            </a:pPr>
            <a:endParaRPr lang="pl-PL" b="1" dirty="0" smtClean="0"/>
          </a:p>
          <a:p>
            <a:pPr>
              <a:buNone/>
            </a:pPr>
            <a:r>
              <a:rPr lang="pl-PL" sz="2600" b="1" dirty="0" smtClean="0"/>
              <a:t>Całkowita wartość projektu:</a:t>
            </a:r>
          </a:p>
          <a:p>
            <a:pPr>
              <a:buNone/>
            </a:pPr>
            <a:r>
              <a:rPr lang="pl-PL" sz="2600" b="1" dirty="0" smtClean="0"/>
              <a:t>1</a:t>
            </a:r>
            <a:r>
              <a:rPr lang="pl-PL" sz="2600" b="1" dirty="0"/>
              <a:t> 727 480,74 </a:t>
            </a:r>
            <a:r>
              <a:rPr lang="pl-PL" sz="2600" b="1" dirty="0" smtClean="0"/>
              <a:t>zł</a:t>
            </a:r>
            <a:endParaRPr lang="pl-PL" sz="2600" dirty="0" smtClean="0"/>
          </a:p>
          <a:p>
            <a:pPr>
              <a:buNone/>
            </a:pPr>
            <a:endParaRPr lang="pl-PL" sz="2600" b="1" dirty="0" smtClean="0"/>
          </a:p>
          <a:p>
            <a:pPr>
              <a:buNone/>
            </a:pPr>
            <a:r>
              <a:rPr lang="pl-PL" sz="2600" b="1" dirty="0" smtClean="0"/>
              <a:t>Kwota dofinansowania: </a:t>
            </a:r>
            <a:r>
              <a:rPr lang="pl-PL" sz="2600" b="1" dirty="0"/>
              <a:t>1 410 102,76 </a:t>
            </a:r>
            <a:r>
              <a:rPr lang="pl-PL" sz="2600" b="1" dirty="0" smtClean="0"/>
              <a:t>zł </a:t>
            </a:r>
          </a:p>
          <a:p>
            <a:pPr>
              <a:buNone/>
            </a:pPr>
            <a:endParaRPr lang="pl-PL" sz="2600" b="1" dirty="0" smtClean="0"/>
          </a:p>
          <a:p>
            <a:pPr>
              <a:buNone/>
            </a:pPr>
            <a:r>
              <a:rPr lang="pl-PL" sz="2600" b="1" dirty="0" smtClean="0"/>
              <a:t>Okres realizacji inwestycji </a:t>
            </a:r>
          </a:p>
          <a:p>
            <a:pPr>
              <a:buNone/>
            </a:pPr>
            <a:r>
              <a:rPr lang="pl-PL" sz="2600" b="1" dirty="0" smtClean="0"/>
              <a:t>(roboty budowlane): 2013 - 2014</a:t>
            </a:r>
          </a:p>
          <a:p>
            <a:pPr>
              <a:buNone/>
            </a:pPr>
            <a:endParaRPr lang="pl-PL" sz="2600" b="1" dirty="0" smtClean="0"/>
          </a:p>
          <a:p>
            <a:pPr>
              <a:buNone/>
            </a:pPr>
            <a:r>
              <a:rPr lang="pl-PL" sz="2600" b="1" dirty="0" smtClean="0"/>
              <a:t>Termin rozpoczęcia: 10.2013 r.</a:t>
            </a:r>
          </a:p>
          <a:p>
            <a:pPr>
              <a:buNone/>
            </a:pPr>
            <a:r>
              <a:rPr lang="pl-PL" sz="2600" b="1" dirty="0" smtClean="0"/>
              <a:t>Termin zakończenia: 05.2014 r.</a:t>
            </a:r>
          </a:p>
          <a:p>
            <a:endParaRPr lang="pl-PL" sz="2600" dirty="0"/>
          </a:p>
        </p:txBody>
      </p:sp>
      <p:pic>
        <p:nvPicPr>
          <p:cNvPr id="4099" name="Picture 3" descr="H:\Documents and Settings\emiliat\Pulpit\prezentacja\Informacje do prezentacji\ścieżki\Zdjęcia ścieżki\IMG_45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71235"/>
            <a:ext cx="4038600" cy="2269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 smtClean="0"/>
              <a:t/>
            </a:r>
            <a:br>
              <a:rPr lang="pl-PL" sz="3100" b="1" dirty="0" smtClean="0"/>
            </a:br>
            <a:r>
              <a:rPr lang="pl-PL" sz="3200" b="1" dirty="0" smtClean="0"/>
              <a:t> </a:t>
            </a:r>
            <a:r>
              <a:rPr lang="pl-PL" sz="3100" b="1" dirty="0" smtClean="0"/>
              <a:t>Przebudowa DK-91 w Częstochowie – ul. Warszawska </a:t>
            </a:r>
            <a:br>
              <a:rPr lang="pl-PL" sz="3100" b="1" dirty="0" smtClean="0"/>
            </a:br>
            <a:r>
              <a:rPr lang="pl-PL" sz="3100" b="1" dirty="0" smtClean="0"/>
              <a:t>i ul. Rędzińska wraz z budową węzła DK-91 z DK-1 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Program Operacyjny Infrastruktura</a:t>
            </a:r>
          </a:p>
          <a:p>
            <a:pPr>
              <a:buNone/>
            </a:pPr>
            <a:r>
              <a:rPr lang="pl-PL" sz="1600" b="1" dirty="0" smtClean="0"/>
              <a:t>i Środowisko</a:t>
            </a:r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/>
              <a:t>74 136 198,27 </a:t>
            </a:r>
            <a:r>
              <a:rPr lang="pl-PL" sz="1600" b="1" dirty="0" smtClean="0"/>
              <a:t>zł</a:t>
            </a:r>
            <a:endParaRPr lang="pl-PL" sz="1600" dirty="0" smtClean="0"/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Kwota dofinansowania: </a:t>
            </a:r>
            <a:r>
              <a:rPr lang="pl-PL" sz="1600" b="1" dirty="0"/>
              <a:t>49 165 816,61 </a:t>
            </a:r>
            <a:r>
              <a:rPr lang="pl-PL" sz="1600" b="1" dirty="0" smtClean="0"/>
              <a:t>zł </a:t>
            </a:r>
          </a:p>
          <a:p>
            <a:pPr>
              <a:buNone/>
            </a:pPr>
            <a:endParaRPr lang="pl-PL" sz="19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2013 - 2015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09.2013 r.</a:t>
            </a:r>
          </a:p>
          <a:p>
            <a:pPr>
              <a:buNone/>
            </a:pPr>
            <a:r>
              <a:rPr lang="pl-PL" sz="1600" b="1" dirty="0" smtClean="0"/>
              <a:t>Termin zakończenia: 08.2015 r.</a:t>
            </a:r>
          </a:p>
          <a:p>
            <a:endParaRPr lang="pl-PL" dirty="0"/>
          </a:p>
        </p:txBody>
      </p:sp>
      <p:pic>
        <p:nvPicPr>
          <p:cNvPr id="8194" name="Picture 2" descr="H:\Documents and Settings\emiliat\Pulpit\prezentacja\Informacje do prezentacji\Warszawska\rondo_cam_03_1200px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571922"/>
            <a:ext cx="3786188" cy="2366368"/>
          </a:xfrm>
          <a:prstGeom prst="rect">
            <a:avLst/>
          </a:prstGeom>
          <a:noFill/>
        </p:spPr>
      </p:pic>
      <p:pic>
        <p:nvPicPr>
          <p:cNvPr id="8195" name="Picture 3" descr="H:\Documents and Settings\emiliat\Pulpit\prezentacja\Informacje do prezentacji\Warszawska\wiadukt_cam_01_1200p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14818"/>
            <a:ext cx="3771888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 smtClean="0"/>
              <a:t>Zadania planowane do realizacji w 2014 r. 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521497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pl-PL" sz="2900" b="1" dirty="0"/>
              <a:t>Przebudowa skrzyżowania  ul. </a:t>
            </a:r>
            <a:r>
              <a:rPr lang="pl-PL" sz="2900" b="1" dirty="0" smtClean="0"/>
              <a:t>Powstańców</a:t>
            </a:r>
          </a:p>
          <a:p>
            <a:pPr>
              <a:buNone/>
            </a:pPr>
            <a:r>
              <a:rPr lang="pl-PL" sz="2900" b="1" dirty="0" smtClean="0"/>
              <a:t> </a:t>
            </a:r>
            <a:r>
              <a:rPr lang="pl-PL" sz="2900" b="1" dirty="0"/>
              <a:t>Warszawy z ulicami: Gościnna i Leśna  na </a:t>
            </a:r>
            <a:endParaRPr lang="pl-PL" sz="2900" b="1" dirty="0" smtClean="0"/>
          </a:p>
          <a:p>
            <a:pPr>
              <a:buNone/>
            </a:pPr>
            <a:r>
              <a:rPr lang="pl-PL" sz="2900" b="1" dirty="0" smtClean="0"/>
              <a:t>skrzyżowanie </a:t>
            </a:r>
            <a:r>
              <a:rPr lang="pl-PL" sz="2900" b="1" dirty="0"/>
              <a:t>małe rondo w Częstochowie </a:t>
            </a:r>
            <a:endParaRPr lang="pl-PL" sz="2900" b="1" dirty="0" smtClean="0"/>
          </a:p>
          <a:p>
            <a:pPr>
              <a:buNone/>
            </a:pPr>
            <a:r>
              <a:rPr lang="pl-PL" sz="2900" b="1" dirty="0" smtClean="0"/>
              <a:t>w </a:t>
            </a:r>
            <a:r>
              <a:rPr lang="pl-PL" sz="2900" b="1" dirty="0"/>
              <a:t>pasie </a:t>
            </a:r>
            <a:r>
              <a:rPr lang="pl-PL" sz="2900" b="1" dirty="0" smtClean="0"/>
              <a:t>drogi </a:t>
            </a:r>
            <a:r>
              <a:rPr lang="pl-PL" sz="2900" b="1" dirty="0"/>
              <a:t>wojewódzkiej nr </a:t>
            </a:r>
            <a:r>
              <a:rPr lang="pl-PL" sz="2900" b="1" dirty="0" smtClean="0"/>
              <a:t>908</a:t>
            </a:r>
          </a:p>
          <a:p>
            <a:pPr>
              <a:buNone/>
            </a:pPr>
            <a:endParaRPr lang="pl-PL" sz="2900" b="1" dirty="0"/>
          </a:p>
          <a:p>
            <a:pPr>
              <a:buNone/>
            </a:pPr>
            <a:r>
              <a:rPr lang="pl-PL" sz="2900" dirty="0" smtClean="0"/>
              <a:t>Regionalny Program Operacyjny </a:t>
            </a:r>
          </a:p>
          <a:p>
            <a:pPr>
              <a:buNone/>
            </a:pPr>
            <a:r>
              <a:rPr lang="pl-PL" sz="2900" dirty="0" smtClean="0"/>
              <a:t>Województwa Śląskiego na lata 2007-2013</a:t>
            </a:r>
          </a:p>
          <a:p>
            <a:pPr>
              <a:buNone/>
            </a:pPr>
            <a:endParaRPr lang="pl-PL" sz="2900" dirty="0" smtClean="0"/>
          </a:p>
          <a:p>
            <a:pPr>
              <a:buNone/>
            </a:pPr>
            <a:r>
              <a:rPr lang="pl-PL" sz="2900" dirty="0" smtClean="0"/>
              <a:t>Całkowita wartość projektu wg wniosku                    </a:t>
            </a:r>
          </a:p>
          <a:p>
            <a:pPr>
              <a:buNone/>
            </a:pPr>
            <a:r>
              <a:rPr lang="pl-PL" sz="2900" dirty="0" smtClean="0"/>
              <a:t>o dofinansowanie:  </a:t>
            </a:r>
            <a:r>
              <a:rPr lang="pl-PL" sz="2900" dirty="0"/>
              <a:t>2 975 190,70 </a:t>
            </a:r>
            <a:r>
              <a:rPr lang="pl-PL" sz="2900" dirty="0" smtClean="0"/>
              <a:t>zł</a:t>
            </a:r>
          </a:p>
          <a:p>
            <a:pPr>
              <a:buNone/>
            </a:pPr>
            <a:endParaRPr lang="pl-PL" sz="2900" dirty="0" smtClean="0"/>
          </a:p>
          <a:p>
            <a:pPr>
              <a:buNone/>
            </a:pPr>
            <a:r>
              <a:rPr lang="pl-PL" sz="2900" dirty="0" smtClean="0"/>
              <a:t>Kwota przyznanego dofinansowania: </a:t>
            </a:r>
          </a:p>
          <a:p>
            <a:pPr>
              <a:buNone/>
            </a:pPr>
            <a:r>
              <a:rPr lang="pl-PL" sz="2900" dirty="0" smtClean="0"/>
              <a:t>2</a:t>
            </a:r>
            <a:r>
              <a:rPr lang="pl-PL" sz="2900" dirty="0"/>
              <a:t> 434 801,60 </a:t>
            </a:r>
            <a:r>
              <a:rPr lang="pl-PL" sz="2900" dirty="0" smtClean="0"/>
              <a:t> zł</a:t>
            </a:r>
          </a:p>
          <a:p>
            <a:pPr>
              <a:buNone/>
            </a:pPr>
            <a:endParaRPr lang="pl-PL" sz="2900" dirty="0" smtClean="0"/>
          </a:p>
          <a:p>
            <a:pPr>
              <a:buNone/>
            </a:pPr>
            <a:r>
              <a:rPr lang="pl-PL" sz="2900" dirty="0" smtClean="0"/>
              <a:t>Okres realizacji inwestycji </a:t>
            </a:r>
          </a:p>
          <a:p>
            <a:pPr>
              <a:buNone/>
            </a:pPr>
            <a:r>
              <a:rPr lang="pl-PL" sz="2900" dirty="0" smtClean="0"/>
              <a:t>(roboty budowlane): 2014 - 2015</a:t>
            </a:r>
          </a:p>
          <a:p>
            <a:pPr>
              <a:buNone/>
            </a:pPr>
            <a:endParaRPr lang="pl-PL" sz="2900" dirty="0" smtClean="0"/>
          </a:p>
          <a:p>
            <a:pPr>
              <a:buNone/>
            </a:pPr>
            <a:r>
              <a:rPr lang="pl-PL" sz="2900" dirty="0" smtClean="0"/>
              <a:t>Termin rozpoczęcia: 2014r.</a:t>
            </a:r>
          </a:p>
          <a:p>
            <a:pPr>
              <a:buNone/>
            </a:pPr>
            <a:r>
              <a:rPr lang="pl-PL" sz="2900" dirty="0" smtClean="0"/>
              <a:t>Termin zakończenia: 06.2015 r.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endParaRPr lang="pl-PL" sz="1600" b="1" dirty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endParaRPr lang="pl-PL" sz="1600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542928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pl-PL" sz="2900" b="1" dirty="0"/>
              <a:t>Rozbudowa skrzyżowania zwykłego </a:t>
            </a:r>
            <a:endParaRPr lang="pl-PL" sz="2900" b="1" dirty="0" smtClean="0"/>
          </a:p>
          <a:p>
            <a:pPr>
              <a:buNone/>
            </a:pPr>
            <a:r>
              <a:rPr lang="pl-PL" sz="2900" b="1" dirty="0" smtClean="0"/>
              <a:t>ulic</a:t>
            </a:r>
            <a:r>
              <a:rPr lang="pl-PL" sz="2900" b="1" dirty="0"/>
              <a:t>: Młodości - Ludowa </a:t>
            </a:r>
            <a:r>
              <a:rPr lang="pl-PL" sz="2900" b="1" dirty="0" smtClean="0"/>
              <a:t>w </a:t>
            </a:r>
            <a:r>
              <a:rPr lang="pl-PL" sz="2900" b="1" dirty="0"/>
              <a:t>Częstochowie na </a:t>
            </a:r>
            <a:endParaRPr lang="pl-PL" sz="2900" b="1" dirty="0" smtClean="0"/>
          </a:p>
          <a:p>
            <a:pPr>
              <a:buNone/>
            </a:pPr>
            <a:r>
              <a:rPr lang="pl-PL" sz="2900" b="1" dirty="0" smtClean="0"/>
              <a:t>skrzyżowanie skanalizowane </a:t>
            </a:r>
            <a:r>
              <a:rPr lang="pl-PL" sz="2900" b="1" dirty="0"/>
              <a:t>typu rondo wraz </a:t>
            </a:r>
            <a:endParaRPr lang="pl-PL" sz="2900" b="1" dirty="0" smtClean="0"/>
          </a:p>
          <a:p>
            <a:pPr>
              <a:buNone/>
            </a:pPr>
            <a:r>
              <a:rPr lang="pl-PL" sz="2900" b="1" dirty="0" smtClean="0"/>
              <a:t>z </a:t>
            </a:r>
            <a:r>
              <a:rPr lang="pl-PL" sz="2900" b="1" dirty="0"/>
              <a:t>przebudową odwodnienia, </a:t>
            </a:r>
            <a:r>
              <a:rPr lang="pl-PL" sz="2900" b="1" dirty="0" smtClean="0"/>
              <a:t>oświetlenia </a:t>
            </a:r>
          </a:p>
          <a:p>
            <a:pPr>
              <a:buNone/>
            </a:pPr>
            <a:r>
              <a:rPr lang="pl-PL" sz="2900" b="1" dirty="0" smtClean="0"/>
              <a:t>i </a:t>
            </a:r>
            <a:r>
              <a:rPr lang="pl-PL" sz="2900" b="1" dirty="0"/>
              <a:t>kolidującej </a:t>
            </a:r>
            <a:r>
              <a:rPr lang="pl-PL" sz="2900" b="1" dirty="0" smtClean="0"/>
              <a:t>infrastruktury technicznej</a:t>
            </a:r>
          </a:p>
          <a:p>
            <a:pPr>
              <a:buNone/>
            </a:pPr>
            <a:endParaRPr lang="pl-PL" sz="2900" dirty="0"/>
          </a:p>
          <a:p>
            <a:pPr>
              <a:buNone/>
            </a:pPr>
            <a:r>
              <a:rPr lang="pl-PL" sz="2900" dirty="0" smtClean="0"/>
              <a:t>Regionalny Program Operacyjny </a:t>
            </a:r>
          </a:p>
          <a:p>
            <a:pPr>
              <a:buNone/>
            </a:pPr>
            <a:r>
              <a:rPr lang="pl-PL" sz="2900" dirty="0" smtClean="0"/>
              <a:t>Województwa Śląskiego na lata 2007-2013</a:t>
            </a:r>
          </a:p>
          <a:p>
            <a:pPr>
              <a:buNone/>
            </a:pPr>
            <a:endParaRPr lang="pl-PL" sz="2900" dirty="0" smtClean="0"/>
          </a:p>
          <a:p>
            <a:pPr>
              <a:buNone/>
            </a:pPr>
            <a:r>
              <a:rPr lang="pl-PL" sz="2900" dirty="0" smtClean="0"/>
              <a:t>Całkowita wartość projektu wg wniosku                    </a:t>
            </a:r>
          </a:p>
          <a:p>
            <a:pPr>
              <a:buNone/>
            </a:pPr>
            <a:r>
              <a:rPr lang="pl-PL" sz="2900" dirty="0" smtClean="0"/>
              <a:t>o dofinansowanie:  </a:t>
            </a:r>
            <a:r>
              <a:rPr lang="pl-PL" sz="2900" dirty="0"/>
              <a:t>3 323 440,89 </a:t>
            </a:r>
            <a:r>
              <a:rPr lang="pl-PL" sz="2900" dirty="0" smtClean="0"/>
              <a:t>zł</a:t>
            </a:r>
          </a:p>
          <a:p>
            <a:pPr>
              <a:buNone/>
            </a:pPr>
            <a:endParaRPr lang="pl-PL" sz="2900" dirty="0" smtClean="0"/>
          </a:p>
          <a:p>
            <a:pPr>
              <a:buNone/>
            </a:pPr>
            <a:r>
              <a:rPr lang="pl-PL" sz="2900" dirty="0" smtClean="0"/>
              <a:t>Kwota przyznanego dofinansowania: </a:t>
            </a:r>
          </a:p>
          <a:p>
            <a:pPr>
              <a:buNone/>
            </a:pPr>
            <a:r>
              <a:rPr lang="pl-PL" sz="2900" dirty="0"/>
              <a:t>2 727 355,40 </a:t>
            </a:r>
            <a:r>
              <a:rPr lang="pl-PL" sz="2900" dirty="0" smtClean="0"/>
              <a:t>zł</a:t>
            </a:r>
          </a:p>
          <a:p>
            <a:pPr>
              <a:buNone/>
            </a:pPr>
            <a:endParaRPr lang="pl-PL" sz="2900" dirty="0" smtClean="0"/>
          </a:p>
          <a:p>
            <a:pPr>
              <a:buNone/>
            </a:pPr>
            <a:r>
              <a:rPr lang="pl-PL" sz="2900" dirty="0" smtClean="0"/>
              <a:t>Okres realizacji inwestycji </a:t>
            </a:r>
          </a:p>
          <a:p>
            <a:pPr>
              <a:buNone/>
            </a:pPr>
            <a:r>
              <a:rPr lang="pl-PL" sz="2900" dirty="0" smtClean="0"/>
              <a:t>(roboty budowlane): 2014 - 2015</a:t>
            </a:r>
          </a:p>
          <a:p>
            <a:pPr>
              <a:buNone/>
            </a:pPr>
            <a:endParaRPr lang="pl-PL" sz="2900" dirty="0" smtClean="0"/>
          </a:p>
          <a:p>
            <a:pPr>
              <a:buNone/>
            </a:pPr>
            <a:r>
              <a:rPr lang="pl-PL" sz="2900" dirty="0" smtClean="0"/>
              <a:t>Termin rozpoczęcia: 2014r.</a:t>
            </a:r>
          </a:p>
          <a:p>
            <a:pPr>
              <a:buNone/>
            </a:pPr>
            <a:r>
              <a:rPr lang="pl-PL" sz="2900" dirty="0" smtClean="0"/>
              <a:t>Termin zakończenia: 06.2015 r.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Inwestycje 2014 - 2020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l-PL" sz="1600" b="1" dirty="0" smtClean="0"/>
              <a:t>Budowa węzłów przesiadkowych na terenie Subregionu Północnego</a:t>
            </a:r>
            <a:endParaRPr lang="pl-PL" sz="1600" dirty="0" smtClean="0"/>
          </a:p>
          <a:p>
            <a:endParaRPr lang="pl-PL" sz="1600" dirty="0" smtClean="0"/>
          </a:p>
          <a:p>
            <a:r>
              <a:rPr lang="pl-PL" sz="1600" b="1" dirty="0" smtClean="0"/>
              <a:t>Modernizacja części sieci oświetleniowej w Częstochowie</a:t>
            </a:r>
            <a:endParaRPr lang="pl-PL" sz="1600" dirty="0" smtClean="0"/>
          </a:p>
          <a:p>
            <a:pPr>
              <a:buNone/>
            </a:pPr>
            <a:endParaRPr lang="pl-PL" sz="1600" dirty="0" smtClean="0"/>
          </a:p>
          <a:p>
            <a:r>
              <a:rPr lang="pl-PL" sz="1600" b="1" dirty="0" smtClean="0"/>
              <a:t>Podniesienie konkurencyjności Subregionu Północnego Województwa Śląskiego i jego potencjału o gospodarczego poprzez poprawę spójności komunikacyjno-terytorialnej - budowa przedłużenia Al. Bohaterów Monte Cassino do ul. </a:t>
            </a:r>
            <a:r>
              <a:rPr lang="pl-PL" sz="1600" b="1" dirty="0" err="1" smtClean="0"/>
              <a:t>Dźbowskiej</a:t>
            </a:r>
            <a:r>
              <a:rPr lang="pl-PL" sz="1600" b="1" dirty="0" smtClean="0"/>
              <a:t> oraz rozbudowa drogi wojewódzkiej nr 908 (ul</a:t>
            </a:r>
            <a:r>
              <a:rPr lang="pl-PL" sz="1600" b="1" dirty="0" smtClean="0"/>
              <a:t>. </a:t>
            </a:r>
            <a:r>
              <a:rPr lang="pl-PL" sz="1600" b="1" dirty="0" err="1" smtClean="0"/>
              <a:t>Dźbowska</a:t>
            </a:r>
            <a:r>
              <a:rPr lang="pl-PL" sz="1600" b="1" dirty="0" smtClean="0"/>
              <a:t>, Powstańców Warszawy, Gościnna</a:t>
            </a:r>
            <a:r>
              <a:rPr lang="pl-PL" sz="1600" b="1" dirty="0" smtClean="0"/>
              <a:t>).</a:t>
            </a:r>
          </a:p>
          <a:p>
            <a:endParaRPr lang="pl-PL" sz="1600" b="1" dirty="0" smtClean="0"/>
          </a:p>
          <a:p>
            <a:endParaRPr lang="pl-PL" sz="1600" b="1" dirty="0" smtClean="0"/>
          </a:p>
          <a:p>
            <a:endParaRPr lang="pl-PL" sz="1600" b="1" dirty="0" smtClean="0"/>
          </a:p>
          <a:p>
            <a:endParaRPr lang="pl-PL" sz="1600" b="1" dirty="0" smtClean="0"/>
          </a:p>
          <a:p>
            <a:endParaRPr lang="pl-PL" sz="1600" b="1" dirty="0" smtClean="0"/>
          </a:p>
          <a:p>
            <a:endParaRPr lang="pl-PL" sz="1600" dirty="0" smtClean="0"/>
          </a:p>
          <a:p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Kwota całkowita projektu: 41 100 000,00 zł</a:t>
            </a:r>
            <a:endParaRPr lang="pl-PL" sz="1600" dirty="0" smtClean="0"/>
          </a:p>
          <a:p>
            <a:pPr>
              <a:buNone/>
            </a:pPr>
            <a:r>
              <a:rPr lang="pl-PL" sz="1600" b="1" dirty="0" smtClean="0"/>
              <a:t>Wartość dofinansowania: 34 935 000,00 zł</a:t>
            </a:r>
            <a:endParaRPr lang="pl-PL" sz="1600" dirty="0" smtClean="0"/>
          </a:p>
          <a:p>
            <a:pPr>
              <a:buNone/>
            </a:pPr>
            <a:endParaRPr lang="pl-PL" sz="1600" dirty="0" smtClean="0"/>
          </a:p>
          <a:p>
            <a:pPr>
              <a:buNone/>
            </a:pPr>
            <a:r>
              <a:rPr lang="pl-PL" sz="1600" b="1" dirty="0" smtClean="0"/>
              <a:t>Kwota całkowita projektu: 1 200 000,00 zł</a:t>
            </a:r>
            <a:endParaRPr lang="pl-PL" sz="1600" dirty="0" smtClean="0"/>
          </a:p>
          <a:p>
            <a:pPr>
              <a:buNone/>
            </a:pPr>
            <a:r>
              <a:rPr lang="pl-PL" sz="1600" b="1" dirty="0" smtClean="0"/>
              <a:t>Wartość dofinansowania:  1 020 000,00 zł</a:t>
            </a:r>
            <a:endParaRPr lang="pl-PL" sz="1600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sz="1600" b="1" dirty="0" smtClean="0"/>
              <a:t>Kwota całkowita projektu: 70 000 000,00 zł</a:t>
            </a:r>
            <a:endParaRPr lang="pl-PL" sz="1600" dirty="0" smtClean="0"/>
          </a:p>
          <a:p>
            <a:pPr>
              <a:buNone/>
            </a:pPr>
            <a:r>
              <a:rPr lang="pl-PL" sz="1600" b="1" dirty="0" smtClean="0"/>
              <a:t>Wartość dofinansowania: 59 500 000,00 zł</a:t>
            </a:r>
            <a:endParaRPr lang="pl-PL" sz="1600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l-PL" sz="1600" b="1" dirty="0" smtClean="0"/>
              <a:t>Budowa Systemu Inteligentnego Transportu Miejskiego w </a:t>
            </a:r>
            <a:r>
              <a:rPr lang="pl-PL" sz="1600" b="1" dirty="0" smtClean="0"/>
              <a:t>Częstochowie</a:t>
            </a:r>
          </a:p>
          <a:p>
            <a:endParaRPr lang="pl-PL" sz="1600" b="1" dirty="0" smtClean="0"/>
          </a:p>
          <a:p>
            <a:r>
              <a:rPr lang="pl-PL" sz="1600" b="1" dirty="0" smtClean="0"/>
              <a:t>Przebudowa Alei Wojska Polskiego-DK1 w </a:t>
            </a:r>
            <a:r>
              <a:rPr lang="pl-PL" sz="1600" b="1" dirty="0" smtClean="0"/>
              <a:t>Częstochowie</a:t>
            </a:r>
          </a:p>
          <a:p>
            <a:endParaRPr lang="pl-PL" sz="1600" b="1" dirty="0" smtClean="0"/>
          </a:p>
          <a:p>
            <a:r>
              <a:rPr lang="pl-PL" sz="1600" b="1" dirty="0" smtClean="0"/>
              <a:t>Rozbudowa DK-46 – ulicy  Głównej i ulicy Przejazdowej w Częstochowie oraz</a:t>
            </a:r>
            <a:r>
              <a:rPr lang="pl-PL" sz="1600" dirty="0" smtClean="0"/>
              <a:t> </a:t>
            </a:r>
            <a:r>
              <a:rPr lang="pl-PL" sz="1600" b="1" dirty="0" smtClean="0"/>
              <a:t>przebudowa DK-43 od granicy </a:t>
            </a:r>
            <a:r>
              <a:rPr lang="pl-PL" sz="1600" b="1" dirty="0" err="1" smtClean="0"/>
              <a:t>miasta</a:t>
            </a:r>
            <a:r>
              <a:rPr lang="pl-PL" sz="1600" b="1" dirty="0" smtClean="0"/>
              <a:t> do ul. Pułaskiego (ul. Św. Rocha, Okulickiego, Św. Krzysztofa , Św. Jadwigi wraz z budową obejścia ul. Barbary do ul. Pułaskiego) w </a:t>
            </a:r>
            <a:r>
              <a:rPr lang="pl-PL" sz="1600" b="1" dirty="0" smtClean="0"/>
              <a:t>Częstochowie.</a:t>
            </a:r>
            <a:endParaRPr lang="pl-PL" sz="1600" dirty="0" smtClean="0"/>
          </a:p>
          <a:p>
            <a:endParaRPr lang="pl-PL" sz="1600" dirty="0" smtClean="0"/>
          </a:p>
          <a:p>
            <a:endParaRPr lang="pl-PL" sz="1600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pl-PL" sz="1600" b="1" dirty="0" smtClean="0"/>
              <a:t>Kwota całkowita projektu: 121 626 024 </a:t>
            </a:r>
            <a:r>
              <a:rPr lang="pl-PL" sz="1600" b="1" dirty="0" smtClean="0"/>
              <a:t>zł</a:t>
            </a: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Wartość dofinansowania: 103 398 </a:t>
            </a:r>
            <a:r>
              <a:rPr lang="pl-PL" sz="1600" b="1" dirty="0" smtClean="0"/>
              <a:t>695,40 zł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całkowita projektu: 84 000 000,00 </a:t>
            </a:r>
            <a:r>
              <a:rPr lang="pl-PL" sz="1600" b="1" dirty="0" smtClean="0"/>
              <a:t>zł</a:t>
            </a: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Wartość dofinansowania: 71 400 000,00 </a:t>
            </a:r>
            <a:r>
              <a:rPr lang="pl-PL" sz="1600" b="1" dirty="0" smtClean="0"/>
              <a:t>zł</a:t>
            </a:r>
            <a:endParaRPr lang="pl-PL" sz="1600" b="1" dirty="0" smtClean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całkowita projektu: 140 000 000,00 </a:t>
            </a:r>
            <a:r>
              <a:rPr lang="pl-PL" sz="1600" b="1" dirty="0" smtClean="0"/>
              <a:t>zł</a:t>
            </a: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Wartość dofinansowania: 119 000 000,00 </a:t>
            </a:r>
            <a:r>
              <a:rPr lang="pl-PL" sz="1600" b="1" dirty="0" smtClean="0"/>
              <a:t>zł</a:t>
            </a:r>
            <a:endParaRPr lang="pl-PL" sz="1600" b="1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/>
              <a:t>Budowa ulicy Tatrzańskiej w Częstochowie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pic>
        <p:nvPicPr>
          <p:cNvPr id="1026" name="Picture 2" descr="H:\Documents and Settings\emiliat\Pulpit\prezentacja\Informacje do prezentacji\Tatrzańska\Zdjęcia Tatrzańska\T 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1500174"/>
            <a:ext cx="4038600" cy="2269693"/>
          </a:xfrm>
          <a:prstGeom prst="rect">
            <a:avLst/>
          </a:prstGeom>
          <a:noFill/>
        </p:spPr>
      </p:pic>
      <p:sp>
        <p:nvSpPr>
          <p:cNvPr id="5" name="Symbol zastępczy zawartości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pl-PL" sz="1600" b="1" dirty="0" smtClean="0"/>
              <a:t>Regionalny Program Operacyjny </a:t>
            </a:r>
          </a:p>
          <a:p>
            <a:pPr>
              <a:buNone/>
            </a:pPr>
            <a:r>
              <a:rPr lang="pl-PL" sz="1600" b="1" dirty="0" smtClean="0"/>
              <a:t>Województwa </a:t>
            </a:r>
            <a:r>
              <a:rPr lang="pl-PL" sz="1600" b="1" dirty="0"/>
              <a:t>Śląskiego na lata </a:t>
            </a:r>
            <a:r>
              <a:rPr lang="pl-PL" sz="1600" b="1" dirty="0" smtClean="0"/>
              <a:t>2007-2013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/>
              <a:t>Całkowita wartość projektu – 5 213 444,22 </a:t>
            </a:r>
            <a:r>
              <a:rPr lang="pl-PL" sz="1600" b="1" dirty="0" smtClean="0"/>
              <a:t>zł</a:t>
            </a:r>
          </a:p>
          <a:p>
            <a:pPr>
              <a:buNone/>
            </a:pPr>
            <a:endParaRPr lang="pl-PL" sz="1600" b="1" dirty="0"/>
          </a:p>
          <a:p>
            <a:pPr>
              <a:buNone/>
            </a:pPr>
            <a:r>
              <a:rPr lang="pl-PL" sz="1600" b="1" dirty="0"/>
              <a:t>Kwota </a:t>
            </a:r>
            <a:r>
              <a:rPr lang="pl-PL" sz="1600" b="1" dirty="0" smtClean="0"/>
              <a:t>dofinansowania - 3</a:t>
            </a:r>
            <a:r>
              <a:rPr lang="pl-PL" sz="1600" b="1" dirty="0"/>
              <a:t> 934 443,93 </a:t>
            </a:r>
            <a:r>
              <a:rPr lang="pl-PL" sz="1600" b="1" dirty="0" smtClean="0"/>
              <a:t>zł</a:t>
            </a:r>
          </a:p>
          <a:p>
            <a:pPr>
              <a:buNone/>
            </a:pPr>
            <a:endParaRPr lang="pl-PL" sz="1600" b="1" dirty="0"/>
          </a:p>
          <a:p>
            <a:pPr>
              <a:buNone/>
            </a:pPr>
            <a:r>
              <a:rPr lang="pl-PL" sz="1600" b="1" dirty="0"/>
              <a:t>Okres realizacji inwestycji </a:t>
            </a: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(roboty budowlane): 2010 – 2011</a:t>
            </a:r>
          </a:p>
          <a:p>
            <a:pPr>
              <a:buNone/>
            </a:pPr>
            <a:endParaRPr lang="pl-PL" sz="1600" b="1" dirty="0"/>
          </a:p>
          <a:p>
            <a:pPr>
              <a:buNone/>
            </a:pPr>
            <a:r>
              <a:rPr lang="pl-PL" sz="1600" b="1" dirty="0" smtClean="0"/>
              <a:t>Termin rozpoczęcia: 01.2010 r.</a:t>
            </a:r>
          </a:p>
          <a:p>
            <a:pPr>
              <a:buNone/>
            </a:pPr>
            <a:r>
              <a:rPr lang="pl-PL" sz="1600" b="1" dirty="0" smtClean="0"/>
              <a:t>Termin zakończenia: 05.2011 </a:t>
            </a:r>
            <a:r>
              <a:rPr lang="pl-PL" sz="1600" b="1" dirty="0"/>
              <a:t>r.</a:t>
            </a:r>
          </a:p>
          <a:p>
            <a:pPr>
              <a:buNone/>
            </a:pPr>
            <a:endParaRPr lang="pl-PL" sz="1400" dirty="0"/>
          </a:p>
          <a:p>
            <a:pPr>
              <a:buNone/>
            </a:pPr>
            <a:endParaRPr lang="pl-PL" sz="1400" dirty="0"/>
          </a:p>
          <a:p>
            <a:pPr>
              <a:buNone/>
            </a:pPr>
            <a:endParaRPr lang="pl-PL" dirty="0"/>
          </a:p>
        </p:txBody>
      </p:sp>
      <p:pic>
        <p:nvPicPr>
          <p:cNvPr id="1027" name="Picture 3" descr="H:\Documents and Settings\emiliat\Pulpit\prezentacja\Informacje do prezentacji\Tatrzańska\Zdjęcia Tatrzańska\T 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857628"/>
            <a:ext cx="4000528" cy="2248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 smtClean="0"/>
              <a:t/>
            </a:r>
            <a:br>
              <a:rPr lang="pl-PL" sz="3100" b="1" dirty="0" smtClean="0"/>
            </a:br>
            <a:r>
              <a:rPr lang="pl-PL" sz="3100" b="1" dirty="0" smtClean="0"/>
              <a:t>Wzmocnienie </a:t>
            </a:r>
            <a:r>
              <a:rPr lang="pl-PL" sz="3100" b="1" dirty="0"/>
              <a:t>znaczenia Centrum Pielgrzymkowego poprzez modernizację Alei Najświętszej Maryi Panny w Częstochowie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Regionalny Program Operacyjny </a:t>
            </a:r>
          </a:p>
          <a:p>
            <a:pPr>
              <a:buNone/>
            </a:pPr>
            <a:r>
              <a:rPr lang="pl-PL" sz="1600" b="1" dirty="0" smtClean="0"/>
              <a:t>Województwa Śląskiego na lata 2007-2013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/>
              <a:t>57 026 277,39 </a:t>
            </a:r>
            <a:r>
              <a:rPr lang="pl-PL" sz="1600" b="1" dirty="0" smtClean="0"/>
              <a:t>zł</a:t>
            </a:r>
            <a:endParaRPr lang="pl-PL" sz="1600" dirty="0" smtClean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dofinansowania: </a:t>
            </a:r>
            <a:r>
              <a:rPr lang="pl-PL" sz="1600" b="1" dirty="0"/>
              <a:t>30 653 232,70 </a:t>
            </a:r>
            <a:r>
              <a:rPr lang="pl-PL" sz="1600" b="1" dirty="0" smtClean="0"/>
              <a:t>zł 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2010 - 2013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12.2010 r.</a:t>
            </a:r>
          </a:p>
          <a:p>
            <a:pPr>
              <a:buNone/>
            </a:pPr>
            <a:r>
              <a:rPr lang="pl-PL" sz="1600" b="1" dirty="0" smtClean="0"/>
              <a:t>Termin zakończenia: 11.2013 r.</a:t>
            </a:r>
          </a:p>
        </p:txBody>
      </p:sp>
      <p:pic>
        <p:nvPicPr>
          <p:cNvPr id="6146" name="Picture 2" descr="H:\Documents and Settings\emiliat\Pulpit\prezentacja\Informacje do prezentacji\Aleje\Zdjęcia Aleje\Aleje 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3903980" cy="2071702"/>
          </a:xfrm>
          <a:prstGeom prst="rect">
            <a:avLst/>
          </a:prstGeom>
          <a:noFill/>
        </p:spPr>
      </p:pic>
      <p:pic>
        <p:nvPicPr>
          <p:cNvPr id="6147" name="Picture 3" descr="H:\Documents and Settings\emiliat\Pulpit\prezentacja\Informacje do prezentacji\Aleje\Zdjęcia Aleje\Aleje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071942"/>
            <a:ext cx="3929090" cy="227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pl-PL" sz="3100" b="1" dirty="0"/>
              <a:t>Przebudowa wiaduktu nad PKP w Alei Niepodległości                                  w Częstochowie.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Subwencja ogólna budżetu państwa 2011</a:t>
            </a:r>
          </a:p>
          <a:p>
            <a:pPr>
              <a:buNone/>
            </a:pPr>
            <a:endParaRPr lang="pl-PL" sz="1600" b="1" dirty="0"/>
          </a:p>
          <a:p>
            <a:pPr>
              <a:buNone/>
            </a:pPr>
            <a:r>
              <a:rPr lang="pl-PL" sz="1600" b="1" dirty="0" smtClean="0"/>
              <a:t>Całkowita wartość  – </a:t>
            </a:r>
            <a:r>
              <a:rPr lang="pl-PL" sz="1600" b="1" dirty="0"/>
              <a:t>18 392 800,00 </a:t>
            </a:r>
            <a:r>
              <a:rPr lang="pl-PL" sz="1600" b="1" dirty="0" smtClean="0"/>
              <a:t>zł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dofinansowania w 2011 r.:</a:t>
            </a:r>
          </a:p>
          <a:p>
            <a:pPr>
              <a:buNone/>
            </a:pPr>
            <a:r>
              <a:rPr lang="pl-PL" sz="1600" b="1" dirty="0" smtClean="0"/>
              <a:t>5</a:t>
            </a:r>
            <a:r>
              <a:rPr lang="pl-PL" sz="1600" b="1" dirty="0"/>
              <a:t> 238 000,00 </a:t>
            </a:r>
            <a:r>
              <a:rPr lang="pl-PL" sz="1600" b="1" dirty="0" smtClean="0"/>
              <a:t>zł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2011 – 2012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08.2011 r.</a:t>
            </a:r>
          </a:p>
          <a:p>
            <a:pPr>
              <a:buNone/>
            </a:pPr>
            <a:r>
              <a:rPr lang="pl-PL" sz="1600" b="1" dirty="0" smtClean="0"/>
              <a:t>Termin zakończenia: 09.2012 r.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endParaRPr lang="pl-PL" sz="1600" b="1" dirty="0"/>
          </a:p>
          <a:p>
            <a:pPr>
              <a:buNone/>
            </a:pPr>
            <a:endParaRPr lang="pl-PL" sz="1600" b="1" dirty="0"/>
          </a:p>
        </p:txBody>
      </p:sp>
      <p:pic>
        <p:nvPicPr>
          <p:cNvPr id="1026" name="Picture 2" descr="H:\Documents and Settings\emiliat\Pulpit\Dyr Emilia Trzepizur - prezentacja\Niepodległości\DSC_06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3214710" cy="2151996"/>
          </a:xfrm>
          <a:prstGeom prst="rect">
            <a:avLst/>
          </a:prstGeom>
          <a:noFill/>
        </p:spPr>
      </p:pic>
      <p:pic>
        <p:nvPicPr>
          <p:cNvPr id="1027" name="Picture 3" descr="H:\Documents and Settings\emiliat\Pulpit\Dyr Emilia Trzepizur - prezentacja\Niepodległości\DSC_06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906060"/>
            <a:ext cx="3214710" cy="2152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/>
              <a:t>„Połączenie DK-1 z północną częścią </a:t>
            </a:r>
            <a:r>
              <a:rPr lang="pl-PL" sz="3100" b="1" dirty="0" err="1"/>
              <a:t>m</a:t>
            </a:r>
            <a:r>
              <a:rPr lang="pl-PL" sz="3100" b="1" dirty="0" err="1" smtClean="0"/>
              <a:t>iasta</a:t>
            </a:r>
            <a:r>
              <a:rPr lang="pl-PL" sz="3100" b="1" dirty="0" smtClean="0"/>
              <a:t> </a:t>
            </a:r>
            <a:r>
              <a:rPr lang="pl-PL" sz="3100" b="1" dirty="0"/>
              <a:t>Częstochowy – węzeł DK – 1 z ul. Makuszyńskiego”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pic>
        <p:nvPicPr>
          <p:cNvPr id="5" name="Symbol zastępczy zawartości 4" descr="16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3857628"/>
            <a:ext cx="3500462" cy="2333641"/>
          </a:xfrm>
        </p:spPr>
      </p:pic>
      <p:sp>
        <p:nvSpPr>
          <p:cNvPr id="7" name="Symbol zastępczy zawartości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/>
              <a:t>Program Operacyjny </a:t>
            </a: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Infrastruktura i Środowisko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 smtClean="0"/>
              <a:t>20 812 838,08 zł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dofinansowania: 13 909 315,38 zł 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2011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01.2011 r.</a:t>
            </a:r>
          </a:p>
          <a:p>
            <a:pPr>
              <a:buNone/>
            </a:pPr>
            <a:r>
              <a:rPr lang="pl-PL" sz="1600" b="1" dirty="0" smtClean="0"/>
              <a:t>Termin zakończenia: 12.2011 r.</a:t>
            </a:r>
          </a:p>
          <a:p>
            <a:pPr>
              <a:buNone/>
            </a:pPr>
            <a:endParaRPr lang="pl-PL" sz="1600" dirty="0"/>
          </a:p>
        </p:txBody>
      </p:sp>
      <p:pic>
        <p:nvPicPr>
          <p:cNvPr id="8" name="Symbol zastępczy zawartości 5" descr="1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357298"/>
            <a:ext cx="3536181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dirty="0" smtClean="0"/>
              <a:t>				</a:t>
            </a:r>
            <a:r>
              <a:rPr lang="pl-PL" sz="9600" dirty="0" smtClean="0"/>
              <a:t>2012</a:t>
            </a:r>
            <a:endParaRPr lang="pl-PL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pl-PL" sz="3100" b="1" dirty="0"/>
              <a:t>Przebudowa wiaduktu nad PKP w Alei Niepodległości                                  w Częstochowie.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Subwencja ogólna budżetu państwa 2012</a:t>
            </a:r>
          </a:p>
          <a:p>
            <a:pPr>
              <a:buNone/>
            </a:pPr>
            <a:endParaRPr lang="pl-PL" sz="1600" b="1" dirty="0"/>
          </a:p>
          <a:p>
            <a:pPr>
              <a:buNone/>
            </a:pPr>
            <a:r>
              <a:rPr lang="pl-PL" sz="1600" b="1" dirty="0" smtClean="0"/>
              <a:t>Całkowita wartość  – </a:t>
            </a:r>
            <a:r>
              <a:rPr lang="pl-PL" sz="1600" b="1" dirty="0"/>
              <a:t>18 392 800,00 </a:t>
            </a:r>
            <a:r>
              <a:rPr lang="pl-PL" sz="1600" b="1" dirty="0" smtClean="0"/>
              <a:t>zł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dofinansowania w 2012 r.:</a:t>
            </a:r>
          </a:p>
          <a:p>
            <a:pPr>
              <a:buNone/>
            </a:pPr>
            <a:r>
              <a:rPr lang="pl-PL" sz="1600" b="1" dirty="0" smtClean="0"/>
              <a:t>2</a:t>
            </a:r>
            <a:r>
              <a:rPr lang="pl-PL" sz="1600" b="1" dirty="0"/>
              <a:t> 801 000,00 </a:t>
            </a:r>
            <a:r>
              <a:rPr lang="pl-PL" sz="1600" b="1" dirty="0" smtClean="0"/>
              <a:t>zł</a:t>
            </a:r>
            <a:endParaRPr lang="pl-PL" sz="1600" b="1" dirty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2011 – 2012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08.2011 r.</a:t>
            </a:r>
          </a:p>
          <a:p>
            <a:pPr>
              <a:buNone/>
            </a:pPr>
            <a:r>
              <a:rPr lang="pl-PL" sz="1600" b="1" dirty="0" smtClean="0"/>
              <a:t>Termin zakończenia: 09.2012 r.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endParaRPr lang="pl-PL" sz="1600" b="1" dirty="0"/>
          </a:p>
          <a:p>
            <a:pPr>
              <a:buNone/>
            </a:pPr>
            <a:endParaRPr lang="pl-PL" sz="1600" b="1" dirty="0"/>
          </a:p>
        </p:txBody>
      </p:sp>
      <p:pic>
        <p:nvPicPr>
          <p:cNvPr id="11" name="Picture 2" descr="H:\Documents and Settings\emiliat\Pulpit\Dyr Emilia Trzepizur - prezentacja\Niepodległości\DSC_06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3214710" cy="2151996"/>
          </a:xfrm>
          <a:prstGeom prst="rect">
            <a:avLst/>
          </a:prstGeom>
          <a:noFill/>
        </p:spPr>
      </p:pic>
      <p:pic>
        <p:nvPicPr>
          <p:cNvPr id="12" name="Picture 3" descr="H:\Documents and Settings\emiliat\Pulpit\Dyr Emilia Trzepizur - prezentacja\Niepodległości\DSC_06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906060"/>
            <a:ext cx="3214710" cy="2152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 smtClean="0"/>
              <a:t/>
            </a:r>
            <a:br>
              <a:rPr lang="pl-PL" sz="3100" b="1" dirty="0" smtClean="0"/>
            </a:br>
            <a:r>
              <a:rPr lang="pl-PL" sz="3100" b="1" dirty="0" smtClean="0"/>
              <a:t>Wzmocnienie </a:t>
            </a:r>
            <a:r>
              <a:rPr lang="pl-PL" sz="3100" b="1" dirty="0"/>
              <a:t>znaczenia Centrum Pielgrzymkowego poprzez modernizację Alei Najświętszej Maryi Panny w Częstochowie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600" b="1" dirty="0" smtClean="0"/>
              <a:t>Regionalny Program Operacyjny </a:t>
            </a:r>
          </a:p>
          <a:p>
            <a:pPr>
              <a:buNone/>
            </a:pPr>
            <a:r>
              <a:rPr lang="pl-PL" sz="1600" b="1" dirty="0" smtClean="0"/>
              <a:t>Województwa Śląskiego na lata 2007-2013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Całkowita wartość projektu:</a:t>
            </a:r>
          </a:p>
          <a:p>
            <a:pPr>
              <a:buNone/>
            </a:pPr>
            <a:r>
              <a:rPr lang="pl-PL" sz="1600" b="1" dirty="0"/>
              <a:t>57 026 277,39 </a:t>
            </a:r>
            <a:r>
              <a:rPr lang="pl-PL" sz="1600" b="1" dirty="0" smtClean="0"/>
              <a:t>zł</a:t>
            </a:r>
            <a:endParaRPr lang="pl-PL" sz="1600" dirty="0" smtClean="0"/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Kwota dofinansowania: </a:t>
            </a:r>
            <a:r>
              <a:rPr lang="pl-PL" sz="1600" b="1" dirty="0"/>
              <a:t>30 653 232,70 </a:t>
            </a:r>
            <a:r>
              <a:rPr lang="pl-PL" sz="1600" b="1" dirty="0" smtClean="0"/>
              <a:t>zł 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Okres realizacji inwestycji </a:t>
            </a:r>
          </a:p>
          <a:p>
            <a:pPr>
              <a:buNone/>
            </a:pPr>
            <a:r>
              <a:rPr lang="pl-PL" sz="1600" b="1" dirty="0" smtClean="0"/>
              <a:t>(roboty budowlane): 2010 - 2013</a:t>
            </a:r>
          </a:p>
          <a:p>
            <a:pPr>
              <a:buNone/>
            </a:pPr>
            <a:endParaRPr lang="pl-PL" sz="1600" b="1" dirty="0" smtClean="0"/>
          </a:p>
          <a:p>
            <a:pPr>
              <a:buNone/>
            </a:pPr>
            <a:r>
              <a:rPr lang="pl-PL" sz="1600" b="1" dirty="0" smtClean="0"/>
              <a:t>Termin rozpoczęcia: 12.2010 r.</a:t>
            </a:r>
          </a:p>
          <a:p>
            <a:pPr>
              <a:buNone/>
            </a:pPr>
            <a:r>
              <a:rPr lang="pl-PL" sz="1600" b="1" dirty="0" smtClean="0"/>
              <a:t>Termin zakończenia: 11.2013 r.</a:t>
            </a:r>
          </a:p>
        </p:txBody>
      </p:sp>
      <p:pic>
        <p:nvPicPr>
          <p:cNvPr id="6146" name="Picture 2" descr="H:\Documents and Settings\emiliat\Pulpit\prezentacja\Informacje do prezentacji\Aleje\Zdjęcia Aleje\Aleje 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3903980" cy="2071702"/>
          </a:xfrm>
          <a:prstGeom prst="rect">
            <a:avLst/>
          </a:prstGeom>
          <a:noFill/>
        </p:spPr>
      </p:pic>
      <p:pic>
        <p:nvPicPr>
          <p:cNvPr id="6147" name="Picture 3" descr="H:\Documents and Settings\emiliat\Pulpit\prezentacja\Informacje do prezentacji\Aleje\Zdjęcia Aleje\Aleje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071942"/>
            <a:ext cx="3929090" cy="227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700</Words>
  <Application>Microsoft Office PowerPoint</Application>
  <PresentationFormat>Pokaz na ekranie (4:3)</PresentationFormat>
  <Paragraphs>363</Paragraphs>
  <Slides>28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28</vt:i4>
      </vt:variant>
    </vt:vector>
  </HeadingPairs>
  <TitlesOfParts>
    <vt:vector size="29" baseType="lpstr">
      <vt:lpstr>Motyw pakietu Office</vt:lpstr>
      <vt:lpstr>2011 - 2014</vt:lpstr>
      <vt:lpstr>Slajd 2</vt:lpstr>
      <vt:lpstr>Budowa ulicy Tatrzańskiej w Częstochowie </vt:lpstr>
      <vt:lpstr> Wzmocnienie znaczenia Centrum Pielgrzymkowego poprzez modernizację Alei Najświętszej Maryi Panny w Częstochowie </vt:lpstr>
      <vt:lpstr>Przebudowa wiaduktu nad PKP w Alei Niepodległości                                  w Częstochowie. </vt:lpstr>
      <vt:lpstr>„Połączenie DK-1 z północną częścią miasta Częstochowy – węzeł DK – 1 z ul. Makuszyńskiego” </vt:lpstr>
      <vt:lpstr>Slajd 7</vt:lpstr>
      <vt:lpstr>Przebudowa wiaduktu nad PKP w Alei Niepodległości                                  w Częstochowie. </vt:lpstr>
      <vt:lpstr> Wzmocnienie znaczenia Centrum Pielgrzymkowego poprzez modernizację Alei Najświętszej Maryi Panny w Częstochowie </vt:lpstr>
      <vt:lpstr>Przebudowa wiaduktów nad torami PKP w DK - 1 </vt:lpstr>
      <vt:lpstr>„Budowa Północnego Korytarza w Częstochowie.  Etap II od ulicy św. Brata Alberta do ulicy Makuszyńskiego” </vt:lpstr>
      <vt:lpstr>Slajd 12</vt:lpstr>
      <vt:lpstr> Wzmocnienie znaczenia Centrum Pielgrzymkowego poprzez modernizację Alei Najświętszej Maryi Panny w Częstochowie </vt:lpstr>
      <vt:lpstr>„Budowa Północnego Korytarza w Częstochowie.  Etap II od ulicy św. Brata Alberta do ulicy Makuszyńskiego” </vt:lpstr>
      <vt:lpstr>Przebudowa wiaduktów nad torami PKP w DK - 1 </vt:lpstr>
      <vt:lpstr>Przygotowanie Terenów Inwestycyjnych w Częstochowie – ul. Kusięcka</vt:lpstr>
      <vt:lpstr> Przebudowa Alei Pokoju na odcinku od DK-1 do ulicy Rejtana wraz z przebudową skrzyżowania z  ulicą Rejtana w Częstochowie </vt:lpstr>
      <vt:lpstr> Przebudowa DK – 1 w Częstochowie, budowa wiaduktu na skrzyżowaniu z DK – 46; połączenie                   z ul. Srebrną </vt:lpstr>
      <vt:lpstr>  Przebudowa ciągów pieszych wraz z budową ścieżek rowerowych w istniejących pasach drogowych ulicy Jagiellońskiej i Alei Bohaterów Monte Cassino w Częstochowie </vt:lpstr>
      <vt:lpstr> Wzmocnienie znaczenia Centrum Pielgrzymkowego poprzez modernizację Alei Najświętszej Maryi Panny w Częstochowie </vt:lpstr>
      <vt:lpstr> Przebudowa DK-91 w Częstochowie – ul. Warszawska  i ul. Rędzińska wraz z budową węzła DK-91 z DK-1 </vt:lpstr>
      <vt:lpstr>Slajd 22</vt:lpstr>
      <vt:lpstr> Przebudowa DK – 1 w Częstochowie, budowa wiaduktu na skrzyżowaniu z DK – 46; połączenie                   z ul. Srebrną </vt:lpstr>
      <vt:lpstr>  Przebudowa ciągów pieszych wraz z budową ścieżek rowerowych w istniejących pasach drogowych ulicy Jagiellońskiej i Alei Bohaterów Monte Cassino w Częstochowie </vt:lpstr>
      <vt:lpstr>  Przebudowa DK-91 w Częstochowie – ul. Warszawska  i ul. Rędzińska wraz z budową węzła DK-91 z DK-1  </vt:lpstr>
      <vt:lpstr>Zadania planowane do realizacji w 2014 r. </vt:lpstr>
      <vt:lpstr>Inwestycje 2014 - 2020</vt:lpstr>
      <vt:lpstr>Slajd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cp:lastModifiedBy>MZDiT</cp:lastModifiedBy>
  <cp:revision>25</cp:revision>
  <dcterms:modified xsi:type="dcterms:W3CDTF">2014-04-23T11:51:26Z</dcterms:modified>
</cp:coreProperties>
</file>